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2" r:id="rId3"/>
    <p:sldId id="280" r:id="rId4"/>
    <p:sldId id="273" r:id="rId5"/>
    <p:sldId id="259" r:id="rId6"/>
    <p:sldId id="260" r:id="rId7"/>
    <p:sldId id="263" r:id="rId8"/>
    <p:sldId id="265" r:id="rId9"/>
    <p:sldId id="277" r:id="rId10"/>
    <p:sldId id="268" r:id="rId11"/>
    <p:sldId id="285" r:id="rId12"/>
    <p:sldId id="286" r:id="rId13"/>
    <p:sldId id="274" r:id="rId14"/>
    <p:sldId id="257" r:id="rId15"/>
    <p:sldId id="283" r:id="rId16"/>
    <p:sldId id="258" r:id="rId17"/>
    <p:sldId id="261" r:id="rId18"/>
    <p:sldId id="287" r:id="rId19"/>
    <p:sldId id="262" r:id="rId20"/>
    <p:sldId id="264" r:id="rId21"/>
    <p:sldId id="270" r:id="rId22"/>
    <p:sldId id="266" r:id="rId23"/>
    <p:sldId id="271" r:id="rId24"/>
    <p:sldId id="269" r:id="rId25"/>
    <p:sldId id="278" r:id="rId26"/>
    <p:sldId id="290" r:id="rId27"/>
    <p:sldId id="288" r:id="rId28"/>
    <p:sldId id="279" r:id="rId29"/>
    <p:sldId id="267" r:id="rId30"/>
    <p:sldId id="275" r:id="rId31"/>
    <p:sldId id="276" r:id="rId32"/>
    <p:sldId id="289" r:id="rId33"/>
    <p:sldId id="281" r:id="rId34"/>
    <p:sldId id="284" r:id="rId35"/>
    <p:sldId id="291" r:id="rId3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ijetli stil 3 - Isticanj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Srednji stil 3 - Isticanj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rednji stil 3 - Isticanj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Osnovna škola Ernestinovo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E08A3-CF9D-408E-8B2E-BF7132D9DEFA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6F957-BB4B-462A-8851-6206B678D66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1260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Osnovna škola Ernestinovo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89AE6-F308-4483-A912-085989A5AC29}" type="datetimeFigureOut">
              <a:rPr lang="hr-HR" smtClean="0"/>
              <a:pPr/>
              <a:t>1.10.2012.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489E-ABAC-4319-B3AC-613C953E649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12612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Osnovna škola Ernestinovo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9489E-ABAC-4319-B3AC-613C953E649F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Osnovna škola Ernestinovo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9489E-ABAC-4319-B3AC-613C953E649F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9489E-ABAC-4319-B3AC-613C953E649F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5" name="Rezervirano mjesto zaglavlj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hr-HR" smtClean="0"/>
              <a:t>Osnovna škola Ernestinovo</a:t>
            </a:r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2012./2013.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Školski kurikulum 2012./2013.</a:t>
            </a:r>
            <a:endParaRPr lang="hr-HR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431147-CADB-4808-917B-5E1F1315E90C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ŠKOLSKI  KURIKULUM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Školska godina 2012./2013.</a:t>
            </a:r>
            <a:endParaRPr lang="hr-HR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504" y="888396"/>
            <a:ext cx="320384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REPUBLIKA HRVATSKA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ŽUPANIJA OSJEČKO-BARANJSKA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OŠ Ernestinovo 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ERNESTINOVO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Klasa:  602-02/12-02/03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</a:t>
            </a: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hr-H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broj</a:t>
            </a: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2158/30-12-1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Razredna nastava / projekti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10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5441777"/>
              </p:ext>
            </p:extLst>
          </p:nvPr>
        </p:nvGraphicFramePr>
        <p:xfrm>
          <a:off x="359025" y="692696"/>
          <a:ext cx="8784975" cy="5675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29"/>
                <a:gridCol w="1238709"/>
                <a:gridCol w="1321633"/>
                <a:gridCol w="1088404"/>
                <a:gridCol w="1243889"/>
                <a:gridCol w="865149"/>
                <a:gridCol w="767458"/>
                <a:gridCol w="1088404"/>
              </a:tblGrid>
              <a:tr h="88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Ljekovito bilje 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-čajevi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Stjecanje znanja o ljekovitom bilju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kako bi znali prepoznati biljke i njihovu namjenu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Učiteljica Gordana Aleksić, učenici 1.-4.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PŠ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Šodolovci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roditelji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predavanja, radionice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Kroz školsku godinu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tijekom školske godine i anketa</a:t>
                      </a:r>
                    </a:p>
                  </a:txBody>
                  <a:tcPr marL="68580" marR="68580" marT="0" marB="0" anchor="ctr"/>
                </a:tc>
              </a:tr>
              <a:tr h="1085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Škole gradu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0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Suradnja s drugim školama</a:t>
                      </a:r>
                      <a:endParaRPr lang="hr-HR" sz="1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Poticati</a:t>
                      </a:r>
                      <a:r>
                        <a:rPr lang="hr-HR" sz="1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učenike na razvijanje zajedništva 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Alerić,D. Puljić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 terenska nastava, učenički istr. radovi</a:t>
                      </a: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proljeće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Trg A. Starčevića, Osijek</a:t>
                      </a:r>
                    </a:p>
                  </a:txBody>
                  <a:tcPr marL="68580" marR="68580" marT="0" marB="0" anchor="ctr" anchorCtr="1"/>
                </a:tc>
              </a:tr>
              <a:tr h="1220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Ljekovito bilje 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-čajevi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Stjecanje znanja o ljekovitom bilju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kako bi znali prepoznati biljke i njihovu namjenu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Učiteljica Gordana Aleksić, učenici 1.-4. raz. PŠ Šodolovci, roditelji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predavanja, radionice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Kroz školsku godinu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tijekom školske godine i anketa</a:t>
                      </a:r>
                    </a:p>
                  </a:txBody>
                  <a:tcPr marL="68580" marR="68580" marT="0" marB="0" anchor="ctr" anchorCtr="1"/>
                </a:tc>
              </a:tr>
              <a:tr h="412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Za manje otpada               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Razvijati ekološku svijest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Poticati učenike na sakupljanje otpada i očuvanje okoliša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M.Alerić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 terenska nastava, učenički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,. radovi učenika / kroz sve predmete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-kroz školska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godina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2,500,00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Dan EKOŠKOLE</a:t>
                      </a:r>
                    </a:p>
                  </a:txBody>
                  <a:tcPr marL="68580" marR="68580" marT="0" marB="0" anchor="ctr" anchorCtr="1"/>
                </a:tc>
              </a:tr>
              <a:tr h="412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VODA</a:t>
                      </a:r>
                      <a:r>
                        <a:rPr lang="hr-HR" sz="10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IZVOR ŽIVOTA</a:t>
                      </a:r>
                      <a:endParaRPr lang="hr-HR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hr-HR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Važnost pitke vode za život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-razvijati eko svijest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D. Puljić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 terenska nastava, učenički istr. radovi-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-ožujak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Posjet gradskom vodovodu; prezentacija za RN</a:t>
                      </a: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435280" cy="562074"/>
          </a:xfrm>
        </p:spPr>
        <p:txBody>
          <a:bodyPr>
            <a:normAutofit/>
          </a:bodyPr>
          <a:lstStyle/>
          <a:p>
            <a:pPr algn="ctr"/>
            <a:r>
              <a:rPr lang="hr-HR" sz="2400" dirty="0" smtClean="0"/>
              <a:t>Razredna nastava / projekti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11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5503986"/>
              </p:ext>
            </p:extLst>
          </p:nvPr>
        </p:nvGraphicFramePr>
        <p:xfrm>
          <a:off x="357158" y="1571612"/>
          <a:ext cx="8358246" cy="4273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32"/>
                <a:gridCol w="1178539"/>
                <a:gridCol w="1257435"/>
                <a:gridCol w="1035535"/>
                <a:gridCol w="1183467"/>
                <a:gridCol w="823124"/>
                <a:gridCol w="730179"/>
                <a:gridCol w="1035535"/>
              </a:tblGrid>
              <a:tr h="88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2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Zajedno u različitosti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Humani odnos 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Humani odnos prema osobama s posebnim potrebama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Z.Đurišić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Ivana Dodig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šk.godine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2000,00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Posjet klubu „Plamena ptica,njihov posjet školi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0852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„Nosim sliku“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Oslikavanje odjeće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Kreativnost u odijevanju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Tihana Debeljuh     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Zdenka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Đurišić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Radionice,Prezentacija za Dan škole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 Uskrsa do kraja šk.godine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Oslikavanje majica,modna revija za Dan škole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220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Potaknimo želju za čitanjem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latin typeface="Arial"/>
                          <a:ea typeface="Times New Roman"/>
                          <a:cs typeface="Times New Roman"/>
                        </a:rPr>
                        <a:t>Razviti ljubav prema pisanoj riječi i knjizi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latin typeface="Arial"/>
                          <a:ea typeface="Times New Roman"/>
                          <a:cs typeface="Times New Roman"/>
                        </a:rPr>
                        <a:t>S. Kovač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latin typeface="Arial"/>
                          <a:ea typeface="Times New Roman"/>
                          <a:cs typeface="Times New Roman"/>
                        </a:rPr>
                        <a:t>Hj,LK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 satovima HJ, knjižnica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Tijekom godine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Put do Osijeka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Ocjenom iz lektire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Razredna nastava / ostale aktivnosti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12</a:t>
            </a:fld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8171677"/>
              </p:ext>
            </p:extLst>
          </p:nvPr>
        </p:nvGraphicFramePr>
        <p:xfrm>
          <a:off x="323528" y="692696"/>
          <a:ext cx="8607901" cy="567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719"/>
                <a:gridCol w="1030761"/>
                <a:gridCol w="1477973"/>
                <a:gridCol w="1066466"/>
                <a:gridCol w="1218816"/>
                <a:gridCol w="847711"/>
                <a:gridCol w="751989"/>
                <a:gridCol w="1066466"/>
              </a:tblGrid>
              <a:tr h="813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 s darovitim učenicima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Poboljšanje</a:t>
                      </a: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dodatnog rada s darovitim učenicima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Razvijati kompetencije i kreativne sposobnosti darovitih učenika razredne nastave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Pedagog škole, M. </a:t>
                      </a:r>
                      <a:r>
                        <a:rPr lang="hr-HR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Batas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Mini projekti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Ožujak, 2013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Upitnici i evaluacije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1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Eko kviz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 dirty="0" smtClean="0">
                          <a:latin typeface="Arial"/>
                          <a:ea typeface="Times New Roman"/>
                          <a:cs typeface="Times New Roman"/>
                        </a:rPr>
                        <a:t>Razvijati</a:t>
                      </a:r>
                      <a:r>
                        <a:rPr lang="hr-HR" sz="14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eko svijest</a:t>
                      </a:r>
                      <a:endParaRPr lang="hr-HR" sz="1400" b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Kroz zabavan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način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provjeriti znanje o ekologiji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>
                          <a:latin typeface="Arial"/>
                          <a:ea typeface="Times New Roman"/>
                          <a:cs typeface="Times New Roman"/>
                        </a:rPr>
                        <a:t>M. </a:t>
                      </a:r>
                      <a:r>
                        <a:rPr lang="it-IT" sz="9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Aleri</a:t>
                      </a:r>
                      <a:r>
                        <a:rPr lang="hr-HR" sz="900" b="1" dirty="0" smtClean="0">
                          <a:latin typeface="Arial"/>
                          <a:ea typeface="Times New Roman"/>
                          <a:cs typeface="Times New Roman"/>
                        </a:rPr>
                        <a:t>ć</a:t>
                      </a:r>
                      <a:r>
                        <a:rPr lang="hr-HR" sz="9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Dan eko škole</a:t>
                      </a:r>
                      <a:endParaRPr lang="pt-BR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1 školski sat</a:t>
                      </a:r>
                      <a:endParaRPr lang="hr-H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kviz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416013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 ozonskog omotača</a:t>
                      </a:r>
                      <a:endParaRPr lang="hr-H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Zdravlje, sigurnost i zaštita okoliša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Razvijati ekološku svijest učenika</a:t>
                      </a: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2.a i 4. r.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M. Alerić, D. Puljić i S. Katić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14.09.</a:t>
                      </a: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0,00 kn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latin typeface="Calibri"/>
                          <a:ea typeface="Calibri"/>
                          <a:cs typeface="Times New Roman"/>
                        </a:rPr>
                        <a:t>Gledanje filma, razgovor, crtanje , uređenje panoa</a:t>
                      </a:r>
                      <a:endParaRPr lang="hr-H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126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Maskenbal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Motivirati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učenike za izradu maski  i tematskih maskiranja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/>
                          <a:ea typeface="Times New Roman"/>
                          <a:cs typeface="Times New Roman"/>
                        </a:rPr>
                        <a:t>Njegovanje starih običaja</a:t>
                      </a:r>
                      <a:endParaRPr lang="hr-H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>
                          <a:latin typeface="Arial"/>
                          <a:ea typeface="Times New Roman"/>
                          <a:cs typeface="Times New Roman"/>
                        </a:rPr>
                        <a:t>D. </a:t>
                      </a:r>
                      <a:r>
                        <a:rPr lang="it-IT" sz="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Puljić</a:t>
                      </a:r>
                      <a:r>
                        <a:rPr lang="it-IT" sz="800" b="1" dirty="0" smtClean="0">
                          <a:latin typeface="Arial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it-IT" sz="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učiteljice</a:t>
                      </a:r>
                      <a:r>
                        <a:rPr lang="it-IT" sz="8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razredne</a:t>
                      </a:r>
                      <a:r>
                        <a:rPr lang="it-IT" sz="8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nastave</a:t>
                      </a:r>
                      <a:endParaRPr lang="hr-H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err="1" smtClean="0">
                          <a:latin typeface="Arial"/>
                          <a:ea typeface="Times New Roman"/>
                          <a:cs typeface="Times New Roman"/>
                        </a:rPr>
                        <a:t>veljača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Praktični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it-IT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terenski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rad</a:t>
                      </a:r>
                      <a:endParaRPr lang="hr-HR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Veljača, 2013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 smtClean="0">
                          <a:latin typeface="Arial"/>
                          <a:ea typeface="Times New Roman"/>
                          <a:cs typeface="Times New Roman"/>
                        </a:rPr>
                        <a:t>300.00 za maske i slatkiše</a:t>
                      </a:r>
                      <a:endParaRPr lang="hr-H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/>
                          <a:ea typeface="Times New Roman"/>
                          <a:cs typeface="Times New Roman"/>
                        </a:rPr>
                        <a:t>Interno ocjenjivanje</a:t>
                      </a:r>
                      <a:endParaRPr lang="hr-HR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7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Predmetna  nastava: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Izborna nastava</a:t>
            </a:r>
          </a:p>
          <a:p>
            <a:r>
              <a:rPr lang="hr-HR" dirty="0" smtClean="0"/>
              <a:t>Dopunska nastava</a:t>
            </a:r>
          </a:p>
          <a:p>
            <a:r>
              <a:rPr lang="hr-HR" dirty="0" smtClean="0"/>
              <a:t>Dodatna nastava</a:t>
            </a:r>
          </a:p>
          <a:p>
            <a:r>
              <a:rPr lang="hr-HR" dirty="0" smtClean="0"/>
              <a:t>Izvannastavne aktivnosti</a:t>
            </a:r>
          </a:p>
          <a:p>
            <a:r>
              <a:rPr lang="hr-HR" dirty="0" err="1" smtClean="0"/>
              <a:t>Izvanučionička</a:t>
            </a:r>
            <a:r>
              <a:rPr lang="hr-HR" dirty="0" smtClean="0"/>
              <a:t> nastava </a:t>
            </a:r>
          </a:p>
          <a:p>
            <a:r>
              <a:rPr lang="hr-HR" dirty="0" smtClean="0"/>
              <a:t>Projekti</a:t>
            </a:r>
          </a:p>
          <a:p>
            <a:r>
              <a:rPr lang="hr-HR" dirty="0" smtClean="0"/>
              <a:t>Kurikulum školske zadruge “Eko Ernest”</a:t>
            </a:r>
          </a:p>
          <a:p>
            <a:r>
              <a:rPr lang="hr-HR" dirty="0" err="1" smtClean="0"/>
              <a:t>Međupredmetne</a:t>
            </a:r>
            <a:r>
              <a:rPr lang="hr-HR" dirty="0" smtClean="0"/>
              <a:t> teme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46050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Predmetna nastava /izborna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14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7265157"/>
              </p:ext>
            </p:extLst>
          </p:nvPr>
        </p:nvGraphicFramePr>
        <p:xfrm>
          <a:off x="323528" y="908720"/>
          <a:ext cx="8712968" cy="52593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9121"/>
                <a:gridCol w="1502951"/>
                <a:gridCol w="1219799"/>
                <a:gridCol w="991086"/>
                <a:gridCol w="914849"/>
                <a:gridCol w="914849"/>
                <a:gridCol w="838611"/>
                <a:gridCol w="1241702"/>
              </a:tblGrid>
              <a:tr h="511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22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Izborna 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nastava 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informatike u 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5.-8. r.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Nauĉiti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kako se </a:t>
                      </a: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sluţiti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raĉunalom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za svakodnevne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potrebe i proširiti postojeća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znanja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Nastava na </a:t>
                      </a: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raĉunalima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 </a:t>
                      </a: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informatiĉkoj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uĉionici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koristiti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raĉunalo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kao pomoć u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obavljanju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svakodnevnih zadataka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Uĉiteljica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informatike, Ana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Leko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Usvajati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teorijska znanja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primjenjivati ih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kroz vjeţbe 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raĉunalima od 5.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 8. razreda.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nastavne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Godine 2012./2013.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materijal za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 uĉenika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….1.000,00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kn,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Struĉno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usavršavanje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uĉiteljice…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1.000,00 kn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Pismeno praćenje 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brojĉano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ocjenjivanje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znanja i vještina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uĉenika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 anchorCtr="1"/>
                </a:tc>
              </a:tr>
              <a:tr h="1136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VJERONAUK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Izgraditi stav otvorenosti prema transcendenciji za postavljanje pitanja o najdubljem smislu čovjekova života.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Ostvariti zrelu ljudsku i vjerničku osobnost.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Biti sposoban povezati biblijske poruke sa svakodnevnim životom. Upoznati druge i različite od sebe te izgrađivati osjećaj poštovanja prema drugima.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Povezivanje Božje objave i crkvene tradicije sa životnim iskustvom učenika s ciljem ostvarivanja sustavnog i cjelovitog upoznavanja katoličke vjere na informativnoj, spoznajnoj, doživljajnoj i djelatnoj razini radi postignuća zrelosti kršćanske vjere.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Suzana Katić, 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vjeroučiteljica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1. – 8. 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Predavanja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Individualni rad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 u grupama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Istraživački rad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sata tjedno tijekom nastavne godine od 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3.9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– 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15.6.2013.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 materijal.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Vrednovanje se vrši usmenim i pismenim putem opisnim i brojčanim ocjenama, a komponente vrednovanja su: znanje, zalaganje, stvaralačko izražavanje i kultura međusobne komunikacije.</a:t>
                      </a: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346050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Predmetna nastava /izborna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15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5769921"/>
              </p:ext>
            </p:extLst>
          </p:nvPr>
        </p:nvGraphicFramePr>
        <p:xfrm>
          <a:off x="214282" y="1428736"/>
          <a:ext cx="8712968" cy="44058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9121"/>
                <a:gridCol w="1502951"/>
                <a:gridCol w="1219799"/>
                <a:gridCol w="991086"/>
                <a:gridCol w="914849"/>
                <a:gridCol w="914849"/>
                <a:gridCol w="838611"/>
                <a:gridCol w="1241702"/>
              </a:tblGrid>
              <a:tr h="511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22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Izborna nastava njemačkog jezika od 4.do 8. razreda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učenike s jezikom, kulturom i običajima zemalja njemačkog govornog područja, razviti pozitivan odnos prema kulturi drugih naroda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Razviti sposobnost izražavanja i komunikacije na stranom jeziku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Dodig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prof. engleskog i njemačkog jezika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Izborna nastava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rujna 2012.- 15. lipnja 2013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Dva sata nastave tjedno.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 materijal- 150 kn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dodatna literatura-300 kn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Pismeno praćenje 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brojĉano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ocjenjivanje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znanja i vještina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uĉenika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1136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PRAVOSLAVNI VJERONAUK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Izgraditi stav otvorenosti prema transcendenciji za postavljanje pitanja o najdubljem smislu čovjekova života.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Ostvariti zrelu ljudsku i vjerničku osobnost.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Biti sposoban povezati biblijske poruke sa svakodnevnim životom. Upoznati druge i različite od sebe te izgrađivati osjećaj poštovanja prema drugima.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Povezivanje Božje objave i crkvene tradicije sa životnim iskustvom učenika s ciljem ostvarivanja sustavnog i cjelovitog upoznavanja pravoslavne vjere na informativnoj, spoznajnoj, doživljajnoj i djelatnoj razini radi postignuća zrelosti kršćanske vjere.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Vladimir </a:t>
                      </a:r>
                      <a:r>
                        <a:rPr lang="hr-HR" sz="8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Nedeljković</a:t>
                      </a: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,vjeroučitelj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Predavanje, individualni rad, </a:t>
                      </a:r>
                      <a:r>
                        <a:rPr lang="hr-HR" sz="8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u grupama, istraživački rad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sata tjedno tijekom školske godine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potrošni materijal,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dodatna literatura-300 kn ,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Vrednovanje se vrši usmenim i pismenim putem opisnim i brojčanim ocjenama, a komponente vrednovanja su: znanje, zalaganje, stvaralačko izražavanje i kultura međusobne komunikacije.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Predmetna nastava /dopunska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16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73751454"/>
              </p:ext>
            </p:extLst>
          </p:nvPr>
        </p:nvGraphicFramePr>
        <p:xfrm>
          <a:off x="323528" y="548680"/>
          <a:ext cx="8640959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123354"/>
                <a:gridCol w="1285325"/>
                <a:gridCol w="972034"/>
                <a:gridCol w="1436540"/>
                <a:gridCol w="918149"/>
                <a:gridCol w="907288"/>
                <a:gridCol w="9181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Dopunska iz matematike -PN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u savladavanju novog gradiva te nejasnoća kod  rješavanja zadataka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u savladavanju gradiva koje ne mogu svladati u redovnoj nastavi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Učitelji PN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Matematičko zapisivanje, obrazlaganje , pisanje, crtanje, računanje, primjena naučenih novih vještina na konkretne zadatke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kn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materijal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posebne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listiće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zadatke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Pismena i usmena provjera znanja</a:t>
                      </a:r>
                    </a:p>
                    <a:p>
                      <a:pPr algn="l"/>
                      <a:endParaRPr lang="hr-HR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Dopunska nastava iz kemije</a:t>
                      </a: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razvijati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kod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č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enika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osje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ć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aj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odgovornosti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potrebu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ispunjavanjem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obaveza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ć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č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enicima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u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savladavanju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gradiva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kemije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koje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nisu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uspjeli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savladati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redovnoj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nastavi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stavljati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naglasak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ono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gradivo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koji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č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enici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imaju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najviše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teško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ć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u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redovnoj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nastavi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Kardo,prof.biol.i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kemije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 I 7 a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b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odjela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(6-10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učenika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grupni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individualni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učenicima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sata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tjedno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 sati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godišnje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troškovi kopiranja za učenje</a:t>
                      </a: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kratke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provjere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redovite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dopunske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u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svrhu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osobnih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analiza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napredovanja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č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enika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poboljšanja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daljnjeg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cap="all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opunska nastava iz engleskog jezika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pri usmenom i pismenom izražavanju i pri savladavanju gramatičkih i pravopisnih pravila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engleskoga jezika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Osposobiti učenike za svladavanje temeljnih znanja iz engleskog jezika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Dodig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engleskog i njemačkog jezika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čitanje, prijevod, odgovaranje na pitanja, pisanje, objašnjavanje, zaključivanje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kn potrošni materijal i radni listići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kratke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provjere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redovite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dopunske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nastave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hr-HR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Dopunska nastava iz hrvatskog jezika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Za 5,6,7,8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u svladavanju čitanja, pisanja,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razunijevanja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pročitanog, gramatike i pravopisa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Razvijati vještinu  čitanja, pisanja,razumijevanja poruke te stjecanja znanja koje učenici slabije razumiju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Učiteljica hrvatskog jezika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Katarina Dobrić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Čitanje, pisanje, objašnjavanje, promatranje, zaključivanje, odgovaranje na pitanja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kn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materijal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posebne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listiće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zadatke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Pismena i usmena provjera znanja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/dodatna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17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3094923"/>
              </p:ext>
            </p:extLst>
          </p:nvPr>
        </p:nvGraphicFramePr>
        <p:xfrm>
          <a:off x="179513" y="1052735"/>
          <a:ext cx="8712966" cy="524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121"/>
                <a:gridCol w="1301162"/>
                <a:gridCol w="1310800"/>
                <a:gridCol w="1233694"/>
                <a:gridCol w="1156588"/>
                <a:gridCol w="780951"/>
                <a:gridCol w="914848"/>
                <a:gridCol w="925802"/>
              </a:tblGrid>
              <a:tr h="1186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97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povijesti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usvojena na nastavi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dodatnim zadacima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samostalan istraž. rad različitih oblika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Natalija Bulić-Kuić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Vježbe kroz različite oblike rada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41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njemačkog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jezika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 usvojena na nastavi dodatnim  zadacima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samostalno učenje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Ivana Dodig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Vježbnje vještina čitanja, slušanja, govorenja i pisanja kroz različite oblike rada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 kn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Praćenje tijekom školske godine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24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nastava iz hrvatskog jezika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 usvojena na nastavi iz morfologije, sintakse, povijesti  jezika,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 pravopisa.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Razvijati sve kompetencije (znanja i vještine)  vezane uz hrvatski jezik i pravopis.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Sudjelovanje na školskom natjecanju i županijskom natjecanju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Učenici 8a razreda i učiteljica hrvatskog jezika Katarina Dobrić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sat tjedno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Uoči natjecanja i više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 rujna 2012. do travnja 2013.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Troškovi kopiranja zadataka i troškovi prijevoza učenika i učitelja.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Izrada plakata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Pismena i usmena provjera znanja.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/dodatna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18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3060625"/>
              </p:ext>
            </p:extLst>
          </p:nvPr>
        </p:nvGraphicFramePr>
        <p:xfrm>
          <a:off x="179513" y="1052734"/>
          <a:ext cx="8712966" cy="4399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121"/>
                <a:gridCol w="1301162"/>
                <a:gridCol w="1310800"/>
                <a:gridCol w="1233694"/>
                <a:gridCol w="1156588"/>
                <a:gridCol w="780951"/>
                <a:gridCol w="914848"/>
                <a:gridCol w="925802"/>
              </a:tblGrid>
              <a:tr h="1216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75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fizike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usvojena na nastavi 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fizike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dodatnim zadacima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samostalan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istraž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rad  različitih oblika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Anđelka Bižić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Vježbe kroz različite oblike rada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684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nastava iz engleskog jezika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se s gramatičkim strukturama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Produbljivanje znanja engleskog jezika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Uočavanje i prepoznavanje gramatičkih vremena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Razvijanje sposobnosti razgovora i osposobiti učenike za sudjelovanje na natjecanjima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Učitelj engleskog jezika , B.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Dimić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 učenici 7. I 8- 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sat tjedno dodatne nastave engleskog, gramatika engleskog jezika,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 rujna 2012. do lipnja 2013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Troškovi prijevoza učenika i učitelja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Izradba plakata , kontrolni listići i zadatci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Sudjelovanje u školskom i županijskom natjecanju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/izvannastavne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19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4877509"/>
              </p:ext>
            </p:extLst>
          </p:nvPr>
        </p:nvGraphicFramePr>
        <p:xfrm>
          <a:off x="611560" y="980728"/>
          <a:ext cx="8136904" cy="5164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24136"/>
                <a:gridCol w="1224136"/>
                <a:gridCol w="1008112"/>
                <a:gridCol w="1080120"/>
                <a:gridCol w="729318"/>
                <a:gridCol w="854363"/>
                <a:gridCol w="864591"/>
              </a:tblGrid>
              <a:tr h="88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2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KOŠARKA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Usvajanje elemenata košarkaške igre, tehnika, taktika, pravila igre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Stjecanje vještina i znanja iz športske aktivnosti za koju su učenici posebno zainteresirani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Zorica Poljak-Meković,prof. uciteljica TZK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Timski rad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Tijekom nastavne godine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2012./2013.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500,00 kn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Praćenje učenika uz konzultaciju sa specijalistom šlolske medicine (rezultati rada, finalna provjera)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08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KOREKTIVNA GIMNASTIKA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Korektivnim vježbama poboljšati zdravstveni problem (loše držanje tijela i ravna stopala)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Korektivnim vježbama ispraviti određenu tjelesnu poteškoću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Zorica Poljak-Meković, prof. uciteljica TZK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Individualni 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i timski rad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Tijekom nastavne godine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2012./2013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 kn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Praćenje učenika uz konzultaciju sa specijalistom </a:t>
                      </a:r>
                      <a:r>
                        <a:rPr lang="hr-HR" sz="900" dirty="0" err="1">
                          <a:latin typeface="Times New Roman"/>
                          <a:ea typeface="Times New Roman"/>
                          <a:cs typeface="Times New Roman"/>
                        </a:rPr>
                        <a:t>šlolske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 medicine (rezultati rada, finalna provjera)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LIKOVNJACI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Proširiti znanja usvojena na nastavi i potaknuti učenike na simboličko i kreativno promišljanje svijeta oko nas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Osposobiti učenike za samostalno likovno izražavanje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Tihana Debeljuh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9580"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Grupni oblik rada na konkretnim likovnim zadacima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Tijekom školske 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godine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2012./13.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Potrošni materijal- 1000,00 kuna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Usmeno vrednovanje rezultata kroz razgovor tijekom cijele godine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ODBOJKA</a:t>
                      </a:r>
                      <a:endParaRPr lang="hr-H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Postizane uspjeha u stvaralaštvu motoričkim izrazom, omogućiti stjecanje znatno većih motoričkih i teorijskih informacija u izabranoj kineziološkoj aktivnosti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Stvaralačka afirmacija i trajno opredjeljenje i angažiranje za bavljenje sportom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Zorica Poljak –</a:t>
                      </a:r>
                      <a:r>
                        <a:rPr lang="hr-HR" sz="8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Meković</a:t>
                      </a: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hr-HR" sz="8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prof.tjelesne</a:t>
                      </a: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kulture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Timski rad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Individualni rad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sata tjedno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 sati godišnje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Sportska oprema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500kn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natjecanja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859216" cy="63408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Uvodni dio</a:t>
            </a:r>
            <a:endParaRPr lang="hr-HR" sz="2800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11" name="TekstniOkvir 10"/>
          <p:cNvSpPr txBox="1"/>
          <p:nvPr/>
        </p:nvSpPr>
        <p:spPr>
          <a:xfrm>
            <a:off x="251520" y="687080"/>
            <a:ext cx="864096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Temeljem članka 28. Zakona o odgoju i obrazovanju u osnovnoj i srednjoj školi (NN 87/2008), Školski odbor Osnovne škole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Eernestinovo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iz Ernestinova  na sjednici održanoj 24. rujna 2012. godine, na prijedlog Učiteljskog vijeća i po razmatranju na sjednici Vijeća roditelja, donio je</a:t>
            </a:r>
          </a:p>
          <a:p>
            <a:pPr algn="just"/>
            <a:r>
              <a:rPr lang="hr-HR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1200" b="1" dirty="0" smtClean="0">
                <a:latin typeface="Times New Roman" pitchFamily="18" charset="0"/>
                <a:cs typeface="Times New Roman" pitchFamily="18" charset="0"/>
              </a:rPr>
              <a:t>Školski kurikulum        </a:t>
            </a:r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1200" b="1" dirty="0" smtClean="0">
                <a:latin typeface="Times New Roman" pitchFamily="18" charset="0"/>
                <a:cs typeface="Times New Roman" pitchFamily="18" charset="0"/>
              </a:rPr>
              <a:t>Uvod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	Život i rad u suvremenom društvu brzih promjena i oštre konkurencije zahtijevaju nova znanja, vještine, sposobnosti, vrijednosti i stavove,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. nove kompetencije pojedinca, koje stavljaju naglasak na razvoj inovativnosti, stvaralaštva, rješavanja problema, razvoj kritičkoga mišljenja, poduzetnosti, informatičke pismenosti, socijalnih i drugih kompetencija. Njih nije moguće ostvariti u tradicionalnomu odgojno-obrazovnomu sustavu koji djeluje kao sredstvo prenošenja znanja. Pomak u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kurikulumskoj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politici i planiranju s prijenosa znanja na razvoj kompetencija znači zaokret u pristupu i načinu programiranja odgoja i obrazovanja.</a:t>
            </a:r>
          </a:p>
          <a:p>
            <a:pPr algn="just"/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	   Pod pojmom Školskog kurikuluma podrazumijevamo sve sadržaje, procese i aktivnosti koji su usmjereni na ostvarivanje ciljeva i zadaća odgoja i obrazovanja kako bismo promovirali  intelektualni, osobni, društveni i tjelesni razvoj učenika. On obuhvaća, osim službenih programa nastave, i druge programe koje škola provodi, pokazuje brojne aktivnosti učenika i učitelja po kojima je škola prepoznatljiva, koje su specifikum i zaštitni znak škole.</a:t>
            </a: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Školskim kurikulumom utvrđen je dugoročni i kratkoročni plan i program rada škole kroz izbornu, dodatnu i dopunsku nastavu; kroz izvannastavne i izvanškolske aktivnosti; kroz integriranu, terensku i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izvanučioničku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nastavu i kroz razne odgojno-obrazovne  projekte, aktivnosti i programe koji se provode u školi prema smjernicama HNOS-a.</a:t>
            </a:r>
          </a:p>
          <a:p>
            <a:pPr algn="just"/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	Pri izradi školskog kurikuluma stavljen je naglasak na specifičnosti škole i sredine u kojoj škole djeluje: Međunarodna eko-škola, Kiparska kolonija, Međunarodna 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klonija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mladih, pčelarstvo, povrtlarstvo, međunarodni projekti, dani otvorene škole i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. Središte i polazište rada na sadržajima školskog kurikuluma jesu potrebe i interesi učenika, roditelja i lokalne zajednice, U planiranju odgojno-obrazovnih sadržaja i aktivnosti vodimo računa :</a:t>
            </a:r>
          </a:p>
          <a:p>
            <a:pPr lvl="0"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o razvoju kompetencija učenika, </a:t>
            </a:r>
          </a:p>
          <a:p>
            <a:pPr lvl="0"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o odgoju i obrazovanju usmjerenom na dijete, </a:t>
            </a:r>
          </a:p>
          <a:p>
            <a:pPr lvl="0"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o kvalitetnoj suradnji  na relaciji škola – roditelji – lokalna zajednica i </a:t>
            </a:r>
          </a:p>
          <a:p>
            <a:pPr lvl="0"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transdisciplinarnosti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međupredmetnim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temama,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. holističkom pogledu na svijet</a:t>
            </a: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Školski kurikulum razrađen je po odgojno-obrazovnim područjima i aktivnostima na dogovorenim obrascima uz štovanje </a:t>
            </a: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neophodnih sastavnica. Objavljen je na mrežnim stranicama škole, te je dostupan učenicima, roditeljima i svima zainteresiranim za život i rad škole.</a:t>
            </a: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hr-HR" sz="1100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/izvannastavne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20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8045278"/>
              </p:ext>
            </p:extLst>
          </p:nvPr>
        </p:nvGraphicFramePr>
        <p:xfrm>
          <a:off x="467544" y="1124744"/>
          <a:ext cx="8136904" cy="500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3"/>
                <a:gridCol w="1647183"/>
                <a:gridCol w="1080120"/>
                <a:gridCol w="936104"/>
                <a:gridCol w="852126"/>
                <a:gridCol w="785818"/>
                <a:gridCol w="857256"/>
                <a:gridCol w="961184"/>
              </a:tblGrid>
              <a:tr h="88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2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cap="all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Pjevački zbor</a:t>
                      </a: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Usavršavanje vokalne tehnike.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Upoznavanje sa zborskom literaturom.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Razvijanje kritičkog mišljenja.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Javnim nastupima privikavati se na sudjelovanje u kulturnom životu zajednice.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Kulturna svijest i izražavanje,te sudjelovanje u kulturnim manifestacijama škole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Učiteljica Marina </a:t>
                      </a:r>
                      <a:r>
                        <a:rPr lang="hr-HR" sz="900" dirty="0" err="1">
                          <a:latin typeface="Times New Roman"/>
                          <a:ea typeface="Times New Roman"/>
                          <a:cs typeface="Times New Roman"/>
                        </a:rPr>
                        <a:t>Šestić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Skupno i individualno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Tijekom školske godine,jedan sat tjedno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 kn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Opisno praćenje i analiza rada na kraju školske godine</a:t>
                      </a:r>
                    </a:p>
                  </a:txBody>
                  <a:tcPr marL="68580" marR="68580" marT="0" marB="0" anchor="ctr" anchorCtr="1"/>
                </a:tc>
              </a:tr>
              <a:tr h="12208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Mali nogomet za uzrast od 5.do 8.razreda</a:t>
                      </a: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Kroz program obuke nogometa razviti kod djece osnove nogometne igre. Razvijanje sportskog duha, želje za pobjedom.  Osposobiti učenike za primjenu</a:t>
                      </a:r>
                      <a:r>
                        <a:rPr lang="hr-HR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naučenih znanja koja omogućuju samostalno tjelesno vježbanje radi veće kvalitete življenja.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Razvijanje prijateljstva, ljubavi prema nogometu, kao i prema drugim kolektivnim sportovima.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Učitelj TZK , M. Pavičić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Provođenje treninga , 2 sata tjedno. Odlasci na prijateljske utakmice.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Trošak nabave lopti i prijevoza na gostujuće utakmice.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Cca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1400,00 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Analiza utakmica. Razgovor o postignutim rezultatima.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Foto skupina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Razviti osjećaj za estetiku,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kreativno i simboličko razmišljanje,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upoznati učenike s novim tehnologijama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Obilježiti sva događanja u školi tijekom školske godine, organizirati školsku izložbu,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napraviti fotografije na dogovorene teme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Ivana </a:t>
                      </a:r>
                      <a:r>
                        <a:rPr lang="hr-HR" sz="900" dirty="0" err="1">
                          <a:latin typeface="Times New Roman"/>
                          <a:ea typeface="Times New Roman"/>
                          <a:cs typeface="Times New Roman"/>
                        </a:rPr>
                        <a:t>Dodig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Fotografiranje, skeniranje, digitalna obrada fotografije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Rujan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2012-lipanj 2013.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Do 400 kn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Školska izložba, sudjelovanje na izložbi „Eko- </a:t>
                      </a:r>
                      <a:r>
                        <a:rPr lang="hr-HR" sz="900" dirty="0" err="1">
                          <a:latin typeface="Times New Roman"/>
                          <a:ea typeface="Times New Roman"/>
                          <a:cs typeface="Times New Roman"/>
                        </a:rPr>
                        <a:t>fotka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/izvannastavne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21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97267"/>
              </p:ext>
            </p:extLst>
          </p:nvPr>
        </p:nvGraphicFramePr>
        <p:xfrm>
          <a:off x="179512" y="1196752"/>
          <a:ext cx="8786873" cy="464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253"/>
                <a:gridCol w="1485866"/>
                <a:gridCol w="1223421"/>
                <a:gridCol w="900119"/>
                <a:gridCol w="1214446"/>
                <a:gridCol w="741168"/>
                <a:gridCol w="878688"/>
                <a:gridCol w="951912"/>
              </a:tblGrid>
              <a:tr h="1312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Način </a:t>
                      </a: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realizacije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0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Povrtlarska</a:t>
                      </a: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pt-B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tjecati teorijska i praktična znanja o poljoprivrednoj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proizvodnji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sudjelovati na sajmovima i plasiranje proizvoda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0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Suzana</a:t>
                      </a:r>
                      <a:r>
                        <a:rPr kumimoji="0" lang="it-IT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10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Katić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vjeroučiteljica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praktični</a:t>
                      </a:r>
                      <a:r>
                        <a:rPr lang="it-IT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</a:t>
                      </a:r>
                      <a:r>
                        <a:rPr lang="it-IT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u </a:t>
                      </a:r>
                      <a:r>
                        <a:rPr lang="it-IT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plasteniku</a:t>
                      </a:r>
                      <a:r>
                        <a:rPr lang="it-IT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</a:t>
                      </a:r>
                      <a:r>
                        <a:rPr lang="it-IT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kompostištu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/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  <a:p>
                      <a:pPr algn="ctr"/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cca.500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prodaja</a:t>
                      </a:r>
                      <a:r>
                        <a:rPr lang="hr-HR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proizvedenih proizvoda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87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 </a:t>
            </a:r>
            <a:r>
              <a:rPr lang="hr-HR" sz="2400" b="1" dirty="0" err="1" smtClean="0"/>
              <a:t>izvanučionička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22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539552" y="1340768"/>
          <a:ext cx="8280921" cy="4754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368152"/>
                <a:gridCol w="1362417"/>
                <a:gridCol w="1079015"/>
                <a:gridCol w="899612"/>
                <a:gridCol w="672024"/>
                <a:gridCol w="714380"/>
                <a:gridCol w="1105201"/>
              </a:tblGrid>
              <a:tr h="795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8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Kontinentalna šuma</a:t>
                      </a:r>
                      <a:endParaRPr lang="hr-H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kontinentalno listopadno i vazdazeleno drveće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Naučiti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herbarizirati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prepoznavati različite vrste drveća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biologije i kemije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6.razreda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Prikupljanje materijala sa terena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listopad – studeni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nula kuna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Prema predmetnim elementima i kriterijima ocjenjivanja</a:t>
                      </a:r>
                    </a:p>
                  </a:txBody>
                  <a:tcPr marL="68580" marR="68580" marT="0" marB="0" anchor="ctr" anchorCtr="1"/>
                </a:tc>
              </a:tr>
              <a:tr h="110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Plastenik</a:t>
                      </a:r>
                      <a:endParaRPr lang="hr-H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rast biljke cvjetnjače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Naučiti pratiti faze razvoja biljke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Kardo, prof. biologije i kemije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5.razreda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 u plasteniku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ožujak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nula kuna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Prema predmetnim elementima i kriterijima ocjenjivanja</a:t>
                      </a:r>
                    </a:p>
                  </a:txBody>
                  <a:tcPr marL="68580" marR="68580" marT="0" marB="0" anchor="ctr" anchorCtr="1"/>
                </a:tc>
              </a:tr>
              <a:tr h="82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Travnjaci</a:t>
                      </a:r>
                      <a:endParaRPr lang="hr-H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biljke koje rastu na travnjaku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Naučiti herbarizirati i prepoznavati biljke na travnjaku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biologije i kemije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6.razreda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Prikupljanje materijala sa terena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travanj – svibanj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nula kuna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Prema predmetnim elementima i kriterijima ocjenjivanja</a:t>
                      </a:r>
                    </a:p>
                  </a:txBody>
                  <a:tcPr marL="68580" marR="68580" marT="0" marB="0" anchor="ctr" anchorCtr="1"/>
                </a:tc>
              </a:tr>
              <a:tr h="82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Festival znanosti</a:t>
                      </a:r>
                      <a:endParaRPr lang="hr-H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Popularizacija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prirodoslovnih 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Stjecanje navike odlazaka na manifestacije sličnog karaktera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biologije i kemije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7.i 8 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Radionice predviđene prema programu festivala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travanj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2013..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Prijevoz učenika do Osijeka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Prema predmetnim elementima i kriterijima ocjenjivanja</a:t>
                      </a: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 </a:t>
            </a:r>
            <a:r>
              <a:rPr lang="hr-HR" sz="2400" b="1" dirty="0" err="1" smtClean="0"/>
              <a:t>izvanučionička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23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8468439"/>
              </p:ext>
            </p:extLst>
          </p:nvPr>
        </p:nvGraphicFramePr>
        <p:xfrm>
          <a:off x="357158" y="1214422"/>
          <a:ext cx="8280921" cy="4614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96144"/>
                <a:gridCol w="1362417"/>
                <a:gridCol w="952672"/>
                <a:gridCol w="1025955"/>
                <a:gridCol w="879390"/>
                <a:gridCol w="586260"/>
                <a:gridCol w="1025955"/>
              </a:tblGrid>
              <a:tr h="795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/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 err="1"/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85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err="1"/>
                        <a:t>My</a:t>
                      </a:r>
                      <a:r>
                        <a:rPr lang="hr-HR" sz="1200" dirty="0"/>
                        <a:t>  </a:t>
                      </a:r>
                      <a:r>
                        <a:rPr lang="hr-HR" sz="1200" dirty="0" err="1"/>
                        <a:t>Village</a:t>
                      </a:r>
                      <a:r>
                        <a:rPr lang="hr-HR" sz="1200" dirty="0"/>
                        <a:t> Ernestinovo, </a:t>
                      </a:r>
                      <a:r>
                        <a:rPr lang="hr-HR" sz="1200" dirty="0" err="1"/>
                        <a:t>Šodolovci</a:t>
                      </a:r>
                      <a:r>
                        <a:rPr lang="hr-HR" sz="1200" dirty="0"/>
                        <a:t>, …..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Upoznati se sa selom i seljanima i primijeniti u nastavi engleskog  jezika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Razvijati sposobnosti razgovora, pisanja i fotografiranja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Učiteljica </a:t>
                      </a:r>
                      <a:r>
                        <a:rPr lang="hr-HR" sz="1000" dirty="0" err="1"/>
                        <a:t>eng.jezika</a:t>
                      </a:r>
                      <a:r>
                        <a:rPr lang="hr-HR" sz="1000" dirty="0"/>
                        <a:t> B. </a:t>
                      </a:r>
                      <a:r>
                        <a:rPr lang="hr-HR" sz="1000" dirty="0" err="1"/>
                        <a:t>Dimić</a:t>
                      </a:r>
                      <a:r>
                        <a:rPr lang="hr-HR" sz="1000" dirty="0"/>
                        <a:t>, učiteljica informatike A. Leko  i učenici šestih razreda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/>
                        <a:t>Prikupljanje materijala i podataka (fotografije, video zapisi) i obrada podataka.</a:t>
                      </a: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15. studeni 2012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/>
                        <a:t>100 kn</a:t>
                      </a: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Izrada filma, plakata.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Evaluacijski listići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1100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/>
                        <a:t>Biciklom u promet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Usvojiti znanja iz prometnih propisa i pravila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Upoznati dijelove i opremu bicikla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Steći vještine upravljanja biciklom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Razvijati tehniku vožnje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Učiteljica </a:t>
                      </a:r>
                      <a:r>
                        <a:rPr lang="hr-HR" sz="1000" dirty="0" err="1"/>
                        <a:t>teh</a:t>
                      </a:r>
                      <a:r>
                        <a:rPr lang="hr-HR" sz="1000" dirty="0"/>
                        <a:t>. kulture, A. Leko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/>
                        <a:t>Vožnja na poligonu u školskom dvorištu</a:t>
                      </a: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Svibanj </a:t>
                      </a:r>
                      <a:r>
                        <a:rPr lang="hr-HR" sz="1000" dirty="0" smtClean="0"/>
                        <a:t>2013.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/>
                        <a:t>100,00 kn</a:t>
                      </a: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Prema predmetnim elementima i kriterijima ocjenjivanja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825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Kulturni dan-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Vlakom u Lisinski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Upoznati se s koncertnom dvoranom Vatroslav Lisinski.,glazbenim djelom i izvedbom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</a:rPr>
                        <a:t>Strvarati</a:t>
                      </a:r>
                      <a:r>
                        <a:rPr lang="hr-HR" sz="1000" dirty="0">
                          <a:effectLst/>
                        </a:rPr>
                        <a:t> naviku kulturnog života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Marina </a:t>
                      </a:r>
                      <a:r>
                        <a:rPr lang="hr-HR" sz="1000" dirty="0" err="1">
                          <a:effectLst/>
                        </a:rPr>
                        <a:t>Šestić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Terenska nastava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Svibanj 2013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300 kn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Izrada plakata i prezentacije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256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/>
                        <a:t>Ekskurzija -</a:t>
                      </a:r>
                      <a:endParaRPr lang="hr-HR" sz="12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/>
                        <a:t>Upoznajmo Hrvatsku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/>
                        <a:t>Upoznati običaje i kulturna nasljeđa Domovine.</a:t>
                      </a: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Razvijanje osjećaja prema kulturnim vrijednostima Hrvatske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Razrednici 5.do8. razreda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Višednevna ekskurzija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Travanj, 2013.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1.000,00 kn /osoba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Izvješće razrednika, evaluacijski listići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35280" cy="47667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projekti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24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7585205"/>
              </p:ext>
            </p:extLst>
          </p:nvPr>
        </p:nvGraphicFramePr>
        <p:xfrm>
          <a:off x="323528" y="692696"/>
          <a:ext cx="8535891" cy="569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118"/>
                <a:gridCol w="1203588"/>
                <a:gridCol w="1284160"/>
                <a:gridCol w="1057544"/>
                <a:gridCol w="1208620"/>
                <a:gridCol w="840619"/>
                <a:gridCol w="745698"/>
                <a:gridCol w="1057544"/>
              </a:tblGrid>
              <a:tr h="839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5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r-HR" sz="900" b="1" dirty="0" smtClean="0">
                          <a:latin typeface="Arial"/>
                          <a:ea typeface="Times New Roman"/>
                          <a:cs typeface="Times New Roman"/>
                        </a:rPr>
                        <a:t>ultura</a:t>
                      </a:r>
                      <a:r>
                        <a:rPr lang="hr-HR" sz="900" b="1" dirty="0">
                          <a:latin typeface="Arial"/>
                          <a:ea typeface="Times New Roman"/>
                          <a:cs typeface="Times New Roman"/>
                        </a:rPr>
                        <a:t>, tradicija, nasljeđe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culture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tradition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heritage</a:t>
                      </a:r>
                      <a:endParaRPr lang="hr-H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Kultur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Tradition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Erbe</a:t>
                      </a:r>
                      <a:endParaRPr lang="hr-H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upoznati  kulturnu baštinu svoga kraja i zemlje u kojoj živimo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* razviti sposobnost predstavljanja </a:t>
                      </a:r>
                      <a:r>
                        <a:rPr lang="hr-HR" sz="900" dirty="0" err="1" smtClean="0">
                          <a:latin typeface="Arial"/>
                          <a:ea typeface="Times New Roman"/>
                          <a:cs typeface="Times New Roman"/>
                        </a:rPr>
                        <a:t>kuture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, tradicije i nasljeđa svoga kraja i zemlje u kojoj živimo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*potaknuti učenike na očuvanje baštine svoga kraja u kojem žive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Suzana Katić,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vjeroučiteljica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Ivana </a:t>
                      </a:r>
                      <a:r>
                        <a:rPr lang="hr-HR" sz="900" dirty="0" err="1" smtClean="0">
                          <a:latin typeface="Arial"/>
                          <a:ea typeface="Times New Roman"/>
                          <a:cs typeface="Times New Roman"/>
                        </a:rPr>
                        <a:t>Kardo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err="1" smtClean="0">
                          <a:latin typeface="Arial"/>
                          <a:ea typeface="Times New Roman"/>
                          <a:cs typeface="Times New Roman"/>
                        </a:rPr>
                        <a:t>prof.bio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. i </a:t>
                      </a:r>
                      <a:r>
                        <a:rPr lang="hr-HR" sz="900" dirty="0" err="1" smtClean="0">
                          <a:latin typeface="Arial"/>
                          <a:ea typeface="Times New Roman"/>
                          <a:cs typeface="Times New Roman"/>
                        </a:rPr>
                        <a:t>kem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Radionice na satovima razrednika</a:t>
                      </a:r>
                      <a:endParaRPr lang="hr-HR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Završna prezentacija</a:t>
                      </a:r>
                      <a:endParaRPr lang="hr-HR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Posjet znamenitostima kraja</a:t>
                      </a:r>
                      <a:endParaRPr lang="hr-H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siječanj-travanj 2013.</a:t>
                      </a:r>
                      <a:endParaRPr lang="hr-HR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10.04.2013.</a:t>
                      </a:r>
                      <a:endParaRPr lang="hr-HR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svibanj/lipanj 2013</a:t>
                      </a:r>
                      <a:endParaRPr lang="hr-H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fotografije, </a:t>
                      </a:r>
                      <a:r>
                        <a:rPr lang="hr-HR" sz="900" dirty="0" err="1">
                          <a:latin typeface="Arial"/>
                          <a:ea typeface="Times New Roman"/>
                          <a:cs typeface="Times New Roman"/>
                        </a:rPr>
                        <a:t>hameri</a:t>
                      </a: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, papir, ljepilo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200 kn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troškovi prijevoza, 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ulaznice 5000kn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Anketa na početku projekta i evaluacijski listići na kraju.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Panoi u holu škole.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18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Projekt „</a:t>
                      </a:r>
                      <a:r>
                        <a:rPr lang="hr-HR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Was</a:t>
                      </a:r>
                      <a:r>
                        <a:rPr lang="hr-HR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hr-HR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tue</a:t>
                      </a:r>
                      <a:r>
                        <a:rPr lang="hr-HR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hr-HR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ich</a:t>
                      </a:r>
                      <a:r>
                        <a:rPr lang="hr-HR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hr-HR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fuer</a:t>
                      </a:r>
                      <a:r>
                        <a:rPr lang="hr-HR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hr-HR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meine</a:t>
                      </a:r>
                      <a:r>
                        <a:rPr lang="hr-HR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hr-HR" sz="9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Gesundheit</a:t>
                      </a:r>
                      <a:r>
                        <a:rPr lang="hr-HR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?“</a:t>
                      </a:r>
                      <a:endParaRPr lang="hr-HR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(Što činim za zdravlje?)</a:t>
                      </a:r>
                      <a:endParaRPr lang="hr-HR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Upoznati  učenike sa zdravom prehranom, važnosti kretanja i osobne higijene  pri očuvanju zdravlja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razviti kod učenika svijest o važnosti zdravih navika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Ivana Dodig,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učiteljica engleskog i njemačkog jezika, učenici 5A i 5. b razreda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izrada crteža, plakata, pisanje sastavaka i savjeta  za očuvanje zdravlja, izrada piramide zdrave prehrane, zdravog jelovnika…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prosinac 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2012- 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siječanj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200 kn potrošni materijal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Prezentacija; projekta,  pismeno praćenje</a:t>
                      </a:r>
                    </a:p>
                  </a:txBody>
                  <a:tcPr marL="68580" marR="68580" marT="0" marB="0"/>
                </a:tc>
              </a:tr>
              <a:tr h="11618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latin typeface="Times New Roman"/>
                          <a:ea typeface="Times New Roman"/>
                          <a:cs typeface="Times New Roman"/>
                        </a:rPr>
                        <a:t>Valentinovo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Obilježavanje Valentinova na zabavan, poučan i kreativan način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Razvijanje sposobnosti razgovora, recitiranja i pjevanja pjesmica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Učiteljica engleskog B. Dimić, i učenici 8. razreda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Školska radionica i igraonica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14. veljače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2013.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500 kn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Sudjelovanje u školskom kvizu i kreativne radionice</a:t>
                      </a:r>
                    </a:p>
                  </a:txBody>
                  <a:tcPr marL="68580" marR="68580" marT="0" marB="0" anchor="ctr"/>
                </a:tc>
              </a:tr>
              <a:tr h="1161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„Govore nam naši stari“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Stjecanje znanja o tradiciji uzgoja i upotrebe ljekovitog bilja i meda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samostalan istr. rad različitih oblika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Učenici povjesničari, učiteljica povijesti Natalija Bulić-</a:t>
                      </a:r>
                      <a:r>
                        <a:rPr lang="hr-HR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Kuić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 terenska nastava, učenički istr. radovi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Kroz školsku godinu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9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prezentacija i evaluacija projekta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435280" cy="47667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projekti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25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0077314"/>
              </p:ext>
            </p:extLst>
          </p:nvPr>
        </p:nvGraphicFramePr>
        <p:xfrm>
          <a:off x="357157" y="785794"/>
          <a:ext cx="8427817" cy="555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507"/>
                <a:gridCol w="1121550"/>
                <a:gridCol w="1267901"/>
                <a:gridCol w="1138941"/>
                <a:gridCol w="945700"/>
                <a:gridCol w="998516"/>
                <a:gridCol w="864096"/>
                <a:gridCol w="900606"/>
              </a:tblGrid>
              <a:tr h="918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95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Projekt „Sport i igra sa svakodnevnim i otpadnim materijalima“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Razviti ekološku svijest, kreativnost  sportski duh,  i želju za pobjedom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Razviti prijateljstva, ljubav prema sportu i igri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Milan Pavičić, prof. TZK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Dodig, prof. eng. i njem. jezika,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6A i 6B razreda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Izrada sportskih rekvizita od svakodnevnih i otpadnih materijala i upotreba istih u kreiranju novih igara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Ožujak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 kn potrošni materijal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Prezentacija; projekta,  pismeno praćenje rada</a:t>
                      </a:r>
                    </a:p>
                  </a:txBody>
                  <a:tcPr marL="68580" marR="68580" marT="0" marB="0"/>
                </a:tc>
              </a:tr>
              <a:tr h="113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Domovinski rat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Stjecanje znanja o događajima u Domovinskom ratu, sačuvati sjećanje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samostalan istr. rad različitih oblika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Učenici povjesničari, učiteljica povijesti Natalija Bulić-Kuić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 terenska nastava, učenički istr. radovi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Kroz školsku godinu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prezentacija, evaluacija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29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000" b="1" cap="all" dirty="0">
                          <a:latin typeface="Arial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hr-HR" sz="1000" b="1" cap="all" dirty="0">
                          <a:latin typeface="Arial"/>
                          <a:ea typeface="Times New Roman"/>
                          <a:cs typeface="Times New Roman"/>
                        </a:rPr>
                        <a:t>đ</a:t>
                      </a:r>
                      <a:r>
                        <a:rPr lang="pt-BR" sz="1000" b="1" cap="all" dirty="0">
                          <a:latin typeface="Arial"/>
                          <a:ea typeface="Times New Roman"/>
                          <a:cs typeface="Times New Roman"/>
                        </a:rPr>
                        <a:t>unarodna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000" b="1" cap="all" dirty="0">
                          <a:latin typeface="Arial"/>
                          <a:ea typeface="Times New Roman"/>
                          <a:cs typeface="Times New Roman"/>
                        </a:rPr>
                        <a:t>kolonija mladih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Stvaranje kreativne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multikulturalne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socijalno osjetljive ličnosti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Razvoj kreativnosti, multikulturalnosti,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inkluzije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održavanje 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kulturne tradicije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Ravnatelj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it-IT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voditelj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it-IT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radionica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Međunaro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r>
                        <a:rPr lang="it-IT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ni</a:t>
                      </a:r>
                      <a:r>
                        <a:rPr lang="it-IT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projekt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1.12. 2012. do</a:t>
                      </a:r>
                      <a:r>
                        <a:rPr lang="hr-HR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1.12. 2013.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Materiali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radionice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10 000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Smještaj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sudionika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5000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Prehrana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sudionika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7000kn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Honorari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voditelja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20 000kn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Ostalo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10 000kn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Evaluacijski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upitnici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roditelje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polaznike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voditelje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stručna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analiza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voditelja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radionica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435280" cy="476672"/>
          </a:xfrm>
        </p:spPr>
        <p:txBody>
          <a:bodyPr>
            <a:normAutofit/>
          </a:bodyPr>
          <a:lstStyle/>
          <a:p>
            <a:pPr algn="ctr"/>
            <a:r>
              <a:rPr lang="hr-HR" sz="2400" b="1" dirty="0" smtClean="0"/>
              <a:t>Predmetna nastava / projekti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26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0077314"/>
              </p:ext>
            </p:extLst>
          </p:nvPr>
        </p:nvGraphicFramePr>
        <p:xfrm>
          <a:off x="357158" y="1857364"/>
          <a:ext cx="8427817" cy="218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507"/>
                <a:gridCol w="1121550"/>
                <a:gridCol w="1267901"/>
                <a:gridCol w="1138941"/>
                <a:gridCol w="945700"/>
                <a:gridCol w="998516"/>
                <a:gridCol w="864096"/>
                <a:gridCol w="900606"/>
              </a:tblGrid>
              <a:tr h="918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95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Obnovljivi izvori energije</a:t>
                      </a:r>
                      <a:endParaRPr lang="hr-H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obnovljive</a:t>
                      </a:r>
                      <a:r>
                        <a:rPr lang="hr-HR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izvore energije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Razvijati eko svijest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Ana Leko,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Anđelka </a:t>
                      </a:r>
                      <a:r>
                        <a:rPr lang="hr-HR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Bižić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Izrada solarnih kolektora i plakata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1000,00 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Prezentacija i evaluacija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435280" cy="47667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projekti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27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67858798"/>
              </p:ext>
            </p:extLst>
          </p:nvPr>
        </p:nvGraphicFramePr>
        <p:xfrm>
          <a:off x="395536" y="548680"/>
          <a:ext cx="8286809" cy="5941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467"/>
                <a:gridCol w="1275369"/>
                <a:gridCol w="1216738"/>
                <a:gridCol w="1092981"/>
                <a:gridCol w="907539"/>
                <a:gridCol w="958223"/>
                <a:gridCol w="829227"/>
                <a:gridCol w="864265"/>
              </a:tblGrid>
              <a:tr h="627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67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PROJEKT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MEĐUNARODNE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EKO-ŠKOLe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Kontinuirano razvijati ljubav prema prirodi i njenom očuvanju. Razvijanje i njegovanje ekološke svijesti i ponašanja. Osjećaj ponosa i pripadnosti takvoj školi. 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Širenje ekološke svijesti u školi i njenoj okolini.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Briga o okolišu,  prirodi, biljnom i životinjskom svijetu. Čuvanje  prirodnih bogatstva koja nas okružuju, posebice vode. Štednja energije, vode i papira.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Mihajlo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Batas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 Marina Alerić, koordinatori eko-škole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Damir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Škrlec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ravnatelj škole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Svi radnici i učenici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Roditelji.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Predstavnici lokalne zajednice.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Kroz sve oblike odgojno-obrazovnog rada, akcije uređenja okoliša, akcije sakupljanja starog papira, predavanja, prezentacije, izložbe, natjecanja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Kontinuirano tijekom godine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Članarina eko-škole – 5.000,00 kn,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Svečanost za Dan eko-škole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cca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2000 kn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Međusobno praćenje ostvarenja programa,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eko-kvizovi, natjecanje razrednih odjela u sakupljanju papira i plastične ambalaže, nagrađivanje </a:t>
                      </a:r>
                      <a:r>
                        <a:rPr lang="hr-HR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najuspješnijih.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148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Pismo zahvalnosti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«Osjećati zahvalnost, a ne iskazati ju, isto je što umotati poklon, a ne predati ga.»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osjetiti snagu iskazivanja zahvalnosti nekome tko nam je učinio nešto dobro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osposobiti  učenike za  pisano i literarno izražavanje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Suzana Katić,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vjeroučiteljica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Ivana </a:t>
                      </a:r>
                      <a:r>
                        <a:rPr lang="hr-HR" sz="8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Kardo</a:t>
                      </a: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prof.bio</a:t>
                      </a: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i kem.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Radionice na satovima razrednika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prosinac 2012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siječanj 2013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Papir za pisanje pisma i kuverte za sve učenike u školi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kn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hr-HR" sz="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Evaluacijski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listići</a:t>
                      </a:r>
                      <a:endParaRPr lang="hr-HR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1409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Arial"/>
                          <a:ea typeface="Times New Roman"/>
                          <a:cs typeface="Times New Roman"/>
                        </a:rPr>
                        <a:t>Dani hrvatskoga jezika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Upoznavanje razvojnog puta hrvatskog jezika od prvih pisanih spomenika do 20.st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Razvijanje svijesti o važnosti hrvatskog jezika u našem životu te upoznavanje njegovog povijesnog razvoja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Katarina Dobrić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Anica </a:t>
                      </a: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Žebić</a:t>
                      </a: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učiti kako učiti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osobni i socijalni razvoj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Plakati, usmeno </a:t>
                      </a: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izlaganjeučenika</a:t>
                      </a: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 , čitanje i </a:t>
                      </a: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krasnoslov</a:t>
                      </a: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 stihova o jeziku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od 13. </a:t>
                      </a:r>
                      <a:r>
                        <a:rPr lang="hr-HR" sz="800" dirty="0" smtClean="0">
                          <a:latin typeface="Arial"/>
                          <a:ea typeface="Times New Roman"/>
                          <a:cs typeface="Times New Roman"/>
                        </a:rPr>
                        <a:t>do </a:t>
                      </a: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17. ožujka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200 kn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6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47667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ostale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28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8754026"/>
              </p:ext>
            </p:extLst>
          </p:nvPr>
        </p:nvGraphicFramePr>
        <p:xfrm>
          <a:off x="251521" y="908721"/>
          <a:ext cx="8712968" cy="462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728"/>
                <a:gridCol w="1228556"/>
                <a:gridCol w="1310800"/>
                <a:gridCol w="1079483"/>
                <a:gridCol w="1233693"/>
                <a:gridCol w="858058"/>
                <a:gridCol w="761167"/>
                <a:gridCol w="1079483"/>
              </a:tblGrid>
              <a:tr h="639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96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b="1" cap="all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smotra</a:t>
                      </a:r>
                      <a:r>
                        <a:rPr lang="it-IT" sz="1000" b="1" cap="all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000" b="1" cap="all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učeničkih</a:t>
                      </a:r>
                      <a:r>
                        <a:rPr lang="it-IT" sz="1000" b="1" cap="all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000" b="1" cap="all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zadruga</a:t>
                      </a:r>
                      <a:r>
                        <a:rPr lang="it-IT" sz="1000" b="1" cap="all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hr-HR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Prezentirati rad učeničke zadruge i razvijati poduzetništva kod </a:t>
                      </a:r>
                      <a:r>
                        <a:rPr lang="pt-B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učenika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Osobljavati učenike za inicijativnost i </a:t>
                      </a:r>
                      <a:r>
                        <a:rPr lang="pt-B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poduzetnost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Ivana </a:t>
                      </a:r>
                      <a:r>
                        <a:rPr lang="it-IT" sz="9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Kardo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prof.bio.i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kem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voditeljica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zadruge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pisanje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izvješća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osmišljavanje izgleda štanda,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nabavka materijala,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priprema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priozvoda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prezentaciju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krajem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svibnja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2013.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god</a:t>
                      </a:r>
                      <a:r>
                        <a:rPr lang="it-IT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 kn prijevoz učenika i nastavnika, materijal za postavljanje štanda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sukladno kriterijima  Županijskog Povjerenstva za provedbu smotre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pt-B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Dodjela priznanja</a:t>
                      </a: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8850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 s darovitim učenicima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Poboljšanje</a:t>
                      </a: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dodatnog rada s darovitim učenicima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Razvijati kompetencije i kreativne sposobnosti darovitih učenika predmetne</a:t>
                      </a: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nastave</a:t>
                      </a:r>
                      <a:endParaRPr lang="hr-HR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Pedagog škole, M. </a:t>
                      </a:r>
                      <a:r>
                        <a:rPr lang="hr-HR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Batas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Mini projekti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Ožujak, 2013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Upitnici i evaluacije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299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Europski dan parkova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Istražiti</a:t>
                      </a: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biljne vrste ernestinovačkog parka</a:t>
                      </a: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briga za prirodno okruženje oko škole i u školskom dvorištu</a:t>
                      </a: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Ivana </a:t>
                      </a:r>
                      <a:r>
                        <a:rPr lang="it-IT" sz="1000" b="1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Kardo</a:t>
                      </a:r>
                      <a:r>
                        <a:rPr lang="it-IT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it-IT" sz="10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prof.bio.i</a:t>
                      </a:r>
                      <a:r>
                        <a:rPr lang="it-IT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0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kem</a:t>
                      </a:r>
                      <a:r>
                        <a:rPr lang="it-IT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voditeljica</a:t>
                      </a:r>
                      <a:r>
                        <a:rPr lang="it-IT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0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zadruge</a:t>
                      </a: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Istraživački rad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radionice,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praktični rad ,</a:t>
                      </a:r>
                      <a:endParaRPr lang="hr-HR" sz="1000" baseline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prezentacija</a:t>
                      </a: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24.svibnja</a:t>
                      </a: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2013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Anketa, brošure, fotografije,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plakati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 kn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Evaluacijski</a:t>
                      </a: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listići</a:t>
                      </a: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/>
              <a:t>KURIKULUM UČENIČKE ZADRUGE “EKO-ERNEST”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29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251519" y="620688"/>
          <a:ext cx="8712967" cy="5930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281"/>
                <a:gridCol w="1276732"/>
                <a:gridCol w="892757"/>
                <a:gridCol w="961431"/>
                <a:gridCol w="824082"/>
                <a:gridCol w="823486"/>
                <a:gridCol w="926198"/>
                <a:gridCol w="722569"/>
                <a:gridCol w="961431"/>
              </a:tblGrid>
              <a:tr h="734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900" b="1" cap="all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cap="all" dirty="0" smtClean="0">
                          <a:latin typeface="Arial"/>
                          <a:ea typeface="Times New Roman"/>
                          <a:cs typeface="Times New Roman"/>
                        </a:rPr>
                        <a:t>Planirani </a:t>
                      </a:r>
                      <a:r>
                        <a:rPr lang="hr-HR" sz="900" b="1" cap="all" dirty="0">
                          <a:latin typeface="Arial"/>
                          <a:ea typeface="Times New Roman"/>
                          <a:cs typeface="Times New Roman"/>
                        </a:rPr>
                        <a:t>broj sati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900" b="1" cap="all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cap="all" dirty="0" smtClean="0">
                          <a:latin typeface="Arial"/>
                          <a:ea typeface="Times New Roman"/>
                          <a:cs typeface="Times New Roman"/>
                        </a:rPr>
                        <a:t>Planirani </a:t>
                      </a:r>
                      <a:r>
                        <a:rPr lang="hr-HR" sz="900" b="1" cap="all" dirty="0">
                          <a:latin typeface="Arial"/>
                          <a:ea typeface="Times New Roman"/>
                          <a:cs typeface="Times New Roman"/>
                        </a:rPr>
                        <a:t>broj učenika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2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Razvoj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interesa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sposobnosti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radnih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navika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pozitvnih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stavova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prema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radu</a:t>
                      </a:r>
                      <a:endParaRPr lang="hr-H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razvoj poduzetničkog duha te praktična primjena stečenih znanja u životu</a:t>
                      </a:r>
                      <a:endParaRPr lang="hr-HR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učenici, voditelji sekcija učeničke zadruge </a:t>
                      </a:r>
                      <a:r>
                        <a:rPr lang="hr-HR" sz="8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Eko-Ernest</a:t>
                      </a: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svi zaposlenici škole, roditelji i vanjski suradnici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teorijska i praktična nastava kroz suradničko učenje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 pojedinih sekcija učeničke zadruge (boje, alat, materijal, pribor, ambalaža)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odlasci na sajmove i smotre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sudjelovanje na sajmovima i smotrama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prodaja proizvoda zadruge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105-140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do 60</a:t>
                      </a:r>
                    </a:p>
                  </a:txBody>
                  <a:tcPr marL="68580" marR="68580" marT="0" marB="0" anchor="ctr"/>
                </a:tc>
              </a:tr>
              <a:tr h="80661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Pčelarska sekcija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Stjecati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teorijskih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praktičnih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znanja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pčelarstvu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sudjelovati na pčelarskim skupovima i sajmovima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Damir Škrlec,</a:t>
                      </a: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ravnatelj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 sekcije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praktični rad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cca</a:t>
                      </a: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600kn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sukladno Pravilniku učeničke zadruge “Eko- Ernest”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10-15</a:t>
                      </a:r>
                    </a:p>
                  </a:txBody>
                  <a:tcPr marL="68580" marR="6858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Likovna</a:t>
                      </a:r>
                      <a:r>
                        <a:rPr lang="it-IT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sekcija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Razvijati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kreativnost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osobnost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stvaralačkog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ponašanja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sudjelovati na smotri učeničkih zadruga, postavljanje tematskih panoa u holu škole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Tihana Debeljuh</a:t>
                      </a:r>
                      <a:endParaRPr lang="hr-HR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prof.likovne kulture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voditeljica sekcije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radionice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izložbe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manifestacije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sajmovi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cca.500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sukladno Pravilniku učeničke zadruge “Eko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10-15</a:t>
                      </a:r>
                    </a:p>
                  </a:txBody>
                  <a:tcPr marL="68580" marR="6858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Povrtlarska</a:t>
                      </a:r>
                      <a:r>
                        <a:rPr lang="it-IT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sekcija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Stjecati teorijska i praktična znanja o poljoprivrednoj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proizvodnji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sudjelovati na sajmovima i plasiranje proizvoda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it-IT" sz="8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Suzana</a:t>
                      </a:r>
                      <a:r>
                        <a:rPr kumimoji="0" lang="it-IT" sz="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8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Katić</a:t>
                      </a:r>
                      <a:r>
                        <a:rPr kumimoji="0" lang="it-IT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vjeroučiteljica</a:t>
                      </a:r>
                      <a:r>
                        <a:rPr kumimoji="0" lang="it-IT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praktični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u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plasteniku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kompostištu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cca.500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hr-H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20-30</a:t>
                      </a:r>
                    </a:p>
                  </a:txBody>
                  <a:tcPr marL="68580" marR="68580" marT="0" marB="0" anchor="ctr"/>
                </a:tc>
              </a:tr>
              <a:tr h="1274248">
                <a:tc>
                  <a:txBody>
                    <a:bodyPr/>
                    <a:lstStyle/>
                    <a:p>
                      <a:pPr algn="ctr"/>
                      <a:r>
                        <a:rPr kumimoji="0" lang="it-IT" sz="7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Autohtono</a:t>
                      </a:r>
                      <a:r>
                        <a:rPr kumimoji="0" lang="it-IT" sz="7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7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bilje</a:t>
                      </a:r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upoznavati autohtone (zavičajne) biljne vrste i njihov značaj u okolišu </a:t>
                      </a:r>
                    </a:p>
                    <a:p>
                      <a:pPr algn="ctr"/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</a:t>
                      </a:r>
                      <a:r>
                        <a:rPr lang="pt-BR" sz="7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motra učeničkih zadruga</a:t>
                      </a: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Prezentirati </a:t>
                      </a:r>
                      <a:r>
                        <a:rPr lang="pt-B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 učeničke zadruge i razvijati poduzetništvo kod učenika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briga za prirodno okruženje oko škole i u školskom dvorištu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Osobljavati </a:t>
                      </a:r>
                      <a:r>
                        <a:rPr lang="pt-BR" sz="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učenike za inicijativnost i poduzetnost</a:t>
                      </a:r>
                      <a:endParaRPr lang="hr-HR" sz="7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Ivana </a:t>
                      </a:r>
                      <a:r>
                        <a:rPr lang="it-IT" sz="7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Kardo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prof.bio.i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kem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voditeljica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zadruge</a:t>
                      </a: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Ivana </a:t>
                      </a:r>
                      <a:r>
                        <a:rPr lang="it-IT" sz="7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Kardo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prof.bio.i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kem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voditeljica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zadruge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7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terenski</a:t>
                      </a:r>
                      <a:r>
                        <a:rPr kumimoji="0" lang="it-IT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7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rad</a:t>
                      </a:r>
                      <a:r>
                        <a:rPr kumimoji="0" lang="it-IT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7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praktični</a:t>
                      </a:r>
                      <a:r>
                        <a:rPr kumimoji="0" lang="it-IT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7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rad</a:t>
                      </a: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pisa</a:t>
                      </a: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osmišljavanje izgleda štanda,</a:t>
                      </a: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nabavka </a:t>
                      </a: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nje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izvješća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materijala</a:t>
                      </a:r>
                      <a:r>
                        <a:rPr lang="pt-B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priprema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priozvoda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prezentaciju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 će se ostvarivati tijekom školske godine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krajem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svibnja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2012.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god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ili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početkom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lipnja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2012.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hr-HR" sz="7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r>
                        <a:rPr kumimoji="0" lang="hr-HR" sz="7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cca.500</a:t>
                      </a: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rijevoz </a:t>
                      </a:r>
                      <a:r>
                        <a:rPr lang="pt-B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učenika i nastavnika, materijal za postavljanje štanda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600 kn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sukladno Pravilniku učeničke zadruge “Eko</a:t>
                      </a: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</a:t>
                      </a:r>
                      <a:r>
                        <a:rPr lang="pt-BR" sz="7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sukladno Pravilniku učeničke zadruge “Eko</a:t>
                      </a:r>
                      <a:endParaRPr lang="hr-HR" sz="7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140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10-15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dirty="0" smtClean="0"/>
              <a:t>Školski kurikulum sadrži: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pPr lvl="0"/>
            <a:r>
              <a:rPr lang="hr-HR" dirty="0" smtClean="0"/>
              <a:t>Plan izborne nastave</a:t>
            </a:r>
          </a:p>
          <a:p>
            <a:pPr lvl="0"/>
            <a:r>
              <a:rPr lang="hr-HR" dirty="0" smtClean="0"/>
              <a:t>Plan dopunske nastave</a:t>
            </a:r>
          </a:p>
          <a:p>
            <a:pPr lvl="0"/>
            <a:r>
              <a:rPr lang="hr-HR" dirty="0" smtClean="0"/>
              <a:t>Plan dodatne nastave</a:t>
            </a:r>
          </a:p>
          <a:p>
            <a:pPr lvl="0"/>
            <a:r>
              <a:rPr lang="hr-HR" dirty="0" smtClean="0"/>
              <a:t>Plan rada </a:t>
            </a:r>
            <a:r>
              <a:rPr lang="hr-HR" dirty="0" err="1" smtClean="0"/>
              <a:t>izvanučioničke</a:t>
            </a:r>
            <a:r>
              <a:rPr lang="hr-HR" dirty="0" smtClean="0"/>
              <a:t> nastave</a:t>
            </a:r>
          </a:p>
          <a:p>
            <a:pPr lvl="0"/>
            <a:r>
              <a:rPr lang="hr-HR" dirty="0" smtClean="0"/>
              <a:t>Izvannastavne aktivnosti </a:t>
            </a:r>
          </a:p>
          <a:p>
            <a:pPr lvl="0"/>
            <a:r>
              <a:rPr lang="hr-HR" dirty="0" smtClean="0"/>
              <a:t>Projekte</a:t>
            </a:r>
          </a:p>
          <a:p>
            <a:pPr lvl="0"/>
            <a:r>
              <a:rPr lang="hr-HR" dirty="0" smtClean="0"/>
              <a:t>Ostale aktivnosti</a:t>
            </a:r>
          </a:p>
          <a:p>
            <a:pPr lvl="0"/>
            <a:r>
              <a:rPr lang="hr-HR" dirty="0" err="1" smtClean="0"/>
              <a:t>Međupredmetne</a:t>
            </a:r>
            <a:r>
              <a:rPr lang="hr-HR" dirty="0" smtClean="0"/>
              <a:t> teme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Ernestinovo, 24. rujna 2012.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pPr>
              <a:buNone/>
            </a:pPr>
            <a:r>
              <a:rPr lang="hr-HR" dirty="0" smtClean="0"/>
              <a:t>Ravnatelj:     				Predsjednik Školskog odbora:</a:t>
            </a:r>
          </a:p>
          <a:p>
            <a:pPr>
              <a:buNone/>
            </a:pPr>
            <a:r>
              <a:rPr lang="hr-HR" dirty="0" smtClean="0"/>
              <a:t>Damir </a:t>
            </a:r>
            <a:r>
              <a:rPr lang="hr-HR" dirty="0" err="1" smtClean="0"/>
              <a:t>Škrlec</a:t>
            </a:r>
            <a:r>
              <a:rPr lang="hr-HR" dirty="0" smtClean="0"/>
              <a:t>				Marina Alerić</a:t>
            </a:r>
          </a:p>
          <a:p>
            <a:pPr>
              <a:buNone/>
            </a:pPr>
            <a:r>
              <a:rPr lang="hr-HR" dirty="0" smtClean="0"/>
              <a:t>                                                                                                                                        			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hr-HR" sz="2400" dirty="0" err="1" smtClean="0"/>
              <a:t>Međupredmetne</a:t>
            </a:r>
            <a:r>
              <a:rPr lang="hr-HR" sz="2400" dirty="0" smtClean="0"/>
              <a:t> teme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30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285720" y="785795"/>
          <a:ext cx="8640961" cy="616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543029"/>
                <a:gridCol w="1080120"/>
                <a:gridCol w="694363"/>
                <a:gridCol w="1157272"/>
                <a:gridCol w="1080120"/>
                <a:gridCol w="925817"/>
              </a:tblGrid>
              <a:tr h="659380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Opis </a:t>
                      </a:r>
                      <a:r>
                        <a:rPr lang="hr-HR" sz="1200" dirty="0" err="1"/>
                        <a:t>međupredmetne</a:t>
                      </a:r>
                      <a:r>
                        <a:rPr lang="hr-HR" sz="1200" dirty="0"/>
                        <a:t> teme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Modul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Cilj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Područje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Ciklus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Nositelji teme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Aktivnosti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Vrijeme realizacije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82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Dodir Europe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Uporaba informacijske i komunikacijske tehnologije, i građanski odgoj i obrazovanje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Učinkovito i samostalno učenje služeći se računalom. Osposobiti se za traženje podataka. Prikazati naučene informacije na jasan i zanimljiv </a:t>
                      </a:r>
                      <a:r>
                        <a:rPr lang="hr-HR" sz="1000" dirty="0" err="1"/>
                        <a:t>način.Upoznati</a:t>
                      </a:r>
                      <a:r>
                        <a:rPr lang="hr-HR" sz="1000" dirty="0"/>
                        <a:t> Europu kroz glazbenu povijest i geografsku raznolikost.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GK,INF.,GEO.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7.razred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Šestić,Leko,Kresnik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Slušanje,predavanje,radionice,istraživanje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5.mjesec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513052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Kamen na kamen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/>
                        <a:t>Individualni i skupni oblici poučavanja i učenja, strategije timskog i istraživačkog rada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Samostalno istraživanje i uočavanje različitih materijala u graditeljstvu te odnosa između oblika materijala i funkcije, njegovanje kulturne baštine te trodimenzionalno oblikovanje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/>
                        <a:t>L.K</a:t>
                      </a:r>
                      <a:r>
                        <a:rPr lang="hr-HR" sz="1000" dirty="0"/>
                        <a:t>,</a:t>
                      </a:r>
                      <a:r>
                        <a:rPr lang="hr-HR" sz="1000" dirty="0" err="1"/>
                        <a:t>TEH.K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6.razred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/>
                        <a:t>T.Debeljuh</a:t>
                      </a:r>
                      <a:r>
                        <a:rPr lang="hr-HR" sz="1000" dirty="0"/>
                        <a:t>, </a:t>
                      </a:r>
                      <a:r>
                        <a:rPr lang="hr-HR" sz="1000" dirty="0" err="1"/>
                        <a:t>A.Leko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Istraživanje,izrada plakata, izrada umanjenih modela istarskih </a:t>
                      </a:r>
                      <a:r>
                        <a:rPr lang="hr-HR" sz="1000" dirty="0" err="1"/>
                        <a:t>kažuna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11. </a:t>
                      </a:r>
                      <a:r>
                        <a:rPr lang="hr-HR" sz="1000" dirty="0" err="1"/>
                        <a:t>mj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343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Dani zahvalnosti za plodove zemlje i Dan jabuka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Zdravlje, sigurnost i zaštita okoliša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Traženje i prikupljanje podataka i analiza i sinteza istog. Razvijati i potaknuti kod učenika osjećaj i stav zahvalnosti.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HJ,LK, PID, GK, VJ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1. r. </a:t>
                      </a:r>
                      <a:r>
                        <a:rPr lang="hr-HR" sz="1000" dirty="0" smtClean="0"/>
                        <a:t>,</a:t>
                      </a:r>
                      <a:r>
                        <a:rPr lang="hr-HR" sz="1000" baseline="0" dirty="0" smtClean="0"/>
                        <a:t> </a:t>
                      </a:r>
                      <a:r>
                        <a:rPr lang="hr-HR" sz="1000" dirty="0" smtClean="0"/>
                        <a:t>2 </a:t>
                      </a:r>
                      <a:r>
                        <a:rPr lang="hr-HR" sz="1000" dirty="0"/>
                        <a:t>r</a:t>
                      </a:r>
                      <a:r>
                        <a:rPr lang="hr-HR" sz="1000" dirty="0" smtClean="0"/>
                        <a:t>. , 3. r.</a:t>
                      </a:r>
                      <a:r>
                        <a:rPr lang="hr-HR" sz="1000" baseline="0" dirty="0" smtClean="0"/>
                        <a:t>  , 4. r.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 M. </a:t>
                      </a:r>
                      <a:r>
                        <a:rPr lang="hr-HR" sz="1000" dirty="0"/>
                        <a:t>Alerić, </a:t>
                      </a:r>
                      <a:r>
                        <a:rPr lang="hr-HR" sz="1000" dirty="0" smtClean="0"/>
                        <a:t>S. </a:t>
                      </a:r>
                      <a:r>
                        <a:rPr lang="hr-HR" sz="1000" dirty="0"/>
                        <a:t>Kovač  </a:t>
                      </a:r>
                      <a:r>
                        <a:rPr lang="hr-HR" sz="1000" dirty="0" smtClean="0"/>
                        <a:t>D. </a:t>
                      </a:r>
                      <a:r>
                        <a:rPr lang="hr-HR" sz="1000" dirty="0"/>
                        <a:t>Puljić </a:t>
                      </a:r>
                      <a:r>
                        <a:rPr lang="hr-HR" sz="1000" baseline="0" dirty="0" smtClean="0"/>
                        <a:t> i </a:t>
                      </a:r>
                      <a:r>
                        <a:rPr lang="hr-HR" sz="1000" dirty="0" smtClean="0"/>
                        <a:t>S </a:t>
                      </a:r>
                      <a:r>
                        <a:rPr lang="hr-HR" sz="1000" dirty="0"/>
                        <a:t>Katić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Prikupljanje podataka, obrada, prezentacija, , evaluacija,  kratka priredba,  podjela </a:t>
                      </a:r>
                      <a:r>
                        <a:rPr lang="hr-HR" sz="1000" dirty="0" err="1"/>
                        <a:t>kiflica</a:t>
                      </a:r>
                      <a:r>
                        <a:rPr lang="hr-HR" sz="1000" dirty="0"/>
                        <a:t> i jabuka u školi i po Ernestinovu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Rujan, listopad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659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hr-HR" sz="2400" dirty="0" err="1" smtClean="0"/>
              <a:t>Međupredmetne</a:t>
            </a:r>
            <a:r>
              <a:rPr lang="hr-HR" sz="2400" dirty="0" smtClean="0"/>
              <a:t> teme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31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7246995"/>
              </p:ext>
            </p:extLst>
          </p:nvPr>
        </p:nvGraphicFramePr>
        <p:xfrm>
          <a:off x="214282" y="1142984"/>
          <a:ext cx="8712969" cy="3882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093414"/>
                <a:gridCol w="1452161"/>
                <a:gridCol w="954887"/>
                <a:gridCol w="726565"/>
                <a:gridCol w="1146443"/>
                <a:gridCol w="1046642"/>
                <a:gridCol w="864097"/>
              </a:tblGrid>
              <a:tr h="809357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Opis </a:t>
                      </a:r>
                      <a:r>
                        <a:rPr lang="hr-HR" sz="1200" dirty="0" err="1"/>
                        <a:t>međupredmetne</a:t>
                      </a:r>
                      <a:r>
                        <a:rPr lang="hr-HR" sz="1200" dirty="0"/>
                        <a:t> teme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Modul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Cilj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Područje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Ciklus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Nositelji teme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Aktivnosti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Vrijeme realizacije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72852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Sveti Nikola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Građanski</a:t>
                      </a:r>
                      <a:r>
                        <a:rPr lang="hr-H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odgoj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Upoznati povijesni lik </a:t>
                      </a:r>
                      <a:r>
                        <a:rPr lang="hr-HR" sz="1000" dirty="0" err="1" smtClean="0"/>
                        <a:t>sv.Nikole</a:t>
                      </a:r>
                      <a:r>
                        <a:rPr lang="hr-HR" sz="1000" dirty="0" smtClean="0"/>
                        <a:t> i naučiti kako  postati baš</a:t>
                      </a:r>
                      <a:r>
                        <a:rPr lang="hr-HR" sz="1000" baseline="0" dirty="0" smtClean="0"/>
                        <a:t> kao i </a:t>
                      </a:r>
                      <a:r>
                        <a:rPr lang="hr-HR" sz="1000" baseline="0" smtClean="0"/>
                        <a:t>on djelitelji </a:t>
                      </a:r>
                      <a:r>
                        <a:rPr lang="hr-HR" sz="1000" baseline="0" dirty="0" smtClean="0"/>
                        <a:t>dobara, istine i mira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VJ,HJ,LK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3a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Suzana Katić</a:t>
                      </a:r>
                      <a:endParaRPr lang="hr-HR" sz="11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Zdenka Đurišić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Čitanje,pripovijedanje,slikanje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studeni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800177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     </a:t>
                      </a:r>
                      <a:r>
                        <a:rPr lang="hr-HR" sz="1100" dirty="0" smtClean="0"/>
                        <a:t>  </a:t>
                      </a:r>
                      <a:r>
                        <a:rPr lang="hr-HR" sz="1100" dirty="0"/>
                        <a:t>U zdravom </a:t>
                      </a:r>
                      <a:r>
                        <a:rPr lang="hr-HR" sz="1100" dirty="0" smtClean="0"/>
                        <a:t>tijelu</a:t>
                      </a:r>
                      <a:r>
                        <a:rPr lang="hr-HR" sz="1100" baseline="0" dirty="0" smtClean="0"/>
                        <a:t> </a:t>
                      </a:r>
                      <a:r>
                        <a:rPr lang="hr-HR" sz="1100" dirty="0" smtClean="0"/>
                        <a:t>zdrav </a:t>
                      </a:r>
                      <a:r>
                        <a:rPr lang="hr-HR" sz="1100" dirty="0"/>
                        <a:t>duh</a:t>
                      </a:r>
                      <a:endParaRPr lang="hr-HR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Zdravlje, sigurnosti i zaštita okoliša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Razvoj pozitivnog i odgovornog odnosa učenika prema zdravlju sebe i drugih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PID, ENG, VJ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1,2,3,4 b.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Gordana Aleksić</a:t>
                      </a: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Ivana </a:t>
                      </a:r>
                      <a:r>
                        <a:rPr lang="hr-HR" sz="1000" dirty="0" err="1"/>
                        <a:t>Dodig</a:t>
                      </a: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Vladimir </a:t>
                      </a:r>
                      <a:r>
                        <a:rPr lang="hr-HR" sz="1000" dirty="0" err="1"/>
                        <a:t>Nedeljković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Istraživanje, pisanje sastavaka i referata, rad u skupini, tjelesno vježbanje, </a:t>
                      </a: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izrada plakata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studeni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hr-HR" sz="2400" dirty="0" err="1" smtClean="0"/>
              <a:t>Međupredmetne</a:t>
            </a:r>
            <a:r>
              <a:rPr lang="hr-HR" sz="2400" dirty="0" smtClean="0"/>
              <a:t> teme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32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214282" y="714356"/>
          <a:ext cx="8712969" cy="557216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68152"/>
                <a:gridCol w="1154022"/>
                <a:gridCol w="1452161"/>
                <a:gridCol w="840726"/>
                <a:gridCol w="840726"/>
                <a:gridCol w="1146443"/>
                <a:gridCol w="1046642"/>
                <a:gridCol w="864097"/>
              </a:tblGrid>
              <a:tr h="791081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Opis </a:t>
                      </a:r>
                      <a:r>
                        <a:rPr lang="hr-HR" sz="1200" dirty="0" err="1"/>
                        <a:t>međupredmetne</a:t>
                      </a:r>
                      <a:r>
                        <a:rPr lang="hr-HR" sz="1200" dirty="0"/>
                        <a:t> teme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Modul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Cilj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Područje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Ciklus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Nositelji teme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Aktivnosti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Vrijeme realizacije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7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 </a:t>
                      </a:r>
                      <a:r>
                        <a:rPr lang="hr-HR" sz="1100" dirty="0"/>
                        <a:t>Zdravlje</a:t>
                      </a:r>
                      <a:endParaRPr lang="hr-H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/>
                        <a:t>Zdravlje, sigurnost i </a:t>
                      </a:r>
                      <a:r>
                        <a:rPr lang="hr-HR" sz="1000" dirty="0" err="1" smtClean="0"/>
                        <a:t>zaš</a:t>
                      </a:r>
                      <a:r>
                        <a:rPr lang="hr-HR" sz="1000" dirty="0" smtClean="0"/>
                        <a:t> tita okoliša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Razvoj pozitivnog i odgovornog odnosa učenika prema zdravlju sebe i drugih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TZK, fizika, </a:t>
                      </a:r>
                      <a:endParaRPr lang="hr-HR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geografija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7.r 8.r.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Zorica Poljak </a:t>
                      </a:r>
                      <a:r>
                        <a:rPr lang="hr-HR" sz="1000" dirty="0" err="1"/>
                        <a:t>Meković</a:t>
                      </a:r>
                      <a:r>
                        <a:rPr lang="hr-HR" sz="1000" dirty="0"/>
                        <a:t>,</a:t>
                      </a:r>
                      <a:endParaRPr lang="hr-HR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Anđelka </a:t>
                      </a:r>
                      <a:r>
                        <a:rPr lang="hr-HR" sz="1000" dirty="0" err="1"/>
                        <a:t>Bižić</a:t>
                      </a:r>
                      <a:r>
                        <a:rPr lang="hr-HR" sz="1000" dirty="0"/>
                        <a:t>,</a:t>
                      </a:r>
                      <a:endParaRPr lang="hr-HR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Damir </a:t>
                      </a:r>
                      <a:r>
                        <a:rPr lang="hr-HR" sz="1000" dirty="0" err="1"/>
                        <a:t>Kresnik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Istraživanje, pisanje referata, </a:t>
                      </a:r>
                      <a:endParaRPr lang="hr-HR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rad u skupini,</a:t>
                      </a:r>
                      <a:endParaRPr lang="hr-HR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 tjelesno vježbanje, </a:t>
                      </a:r>
                      <a:endParaRPr lang="hr-HR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izrada plakata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veljača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119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Dan ozonskog omotača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/>
                        <a:t>Zdravlje, sigurnost i </a:t>
                      </a:r>
                      <a:r>
                        <a:rPr lang="hr-HR" sz="1000" dirty="0" err="1" smtClean="0"/>
                        <a:t>zaš</a:t>
                      </a:r>
                      <a:r>
                        <a:rPr lang="hr-HR" sz="1000" dirty="0" smtClean="0"/>
                        <a:t> tita okoliša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Razvijati ekološku svijest u </a:t>
                      </a:r>
                      <a:r>
                        <a:rPr lang="hr-HR" sz="1100" dirty="0" err="1" smtClean="0"/>
                        <a:t>čenika</a:t>
                      </a:r>
                      <a:r>
                        <a:rPr lang="hr-HR" sz="1100" dirty="0" smtClean="0"/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PID, HJ, SR, V VJ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2. a</a:t>
                      </a:r>
                      <a:r>
                        <a:rPr lang="hr-HR" sz="1100" baseline="0" dirty="0" smtClean="0"/>
                        <a:t> </a:t>
                      </a:r>
                      <a:r>
                        <a:rPr lang="hr-HR" sz="1100" dirty="0" smtClean="0"/>
                        <a:t> i 4. a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M. Alerić, D. Puljić i S.  Katić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Gledanje filma, razgovor, crtanje ,  uređenje panoa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14.09.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119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Časopisi</a:t>
                      </a:r>
                      <a:r>
                        <a:rPr lang="hr-HR" sz="1100" baseline="0" dirty="0" smtClean="0"/>
                        <a:t> za djecu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/>
                        <a:t>U čiti</a:t>
                      </a:r>
                      <a:r>
                        <a:rPr lang="hr-HR" sz="1000" baseline="0" dirty="0" smtClean="0"/>
                        <a:t> kako učiti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-zainteresirati </a:t>
                      </a:r>
                      <a:r>
                        <a:rPr lang="hr-HR" sz="1100" dirty="0" err="1" smtClean="0"/>
                        <a:t>uč</a:t>
                      </a:r>
                      <a:r>
                        <a:rPr lang="hr-HR" sz="1100" dirty="0" smtClean="0"/>
                        <a:t>. za čitanje dječjih časopisa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H J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2.A , knjižnica     </a:t>
                      </a:r>
                      <a:endParaRPr lang="hr-HR" sz="14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M. Alerić i  A. </a:t>
                      </a:r>
                      <a:r>
                        <a:rPr lang="hr-HR" sz="1100" dirty="0" err="1" smtClean="0"/>
                        <a:t>Žebić</a:t>
                      </a:r>
                      <a:endParaRPr lang="hr-HR" sz="11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-upoznavanje, čitanje, istraživanje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rujan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244108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 smtClean="0"/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aseline="0" dirty="0" smtClean="0"/>
                        <a:t>Bajke</a:t>
                      </a:r>
                      <a:endParaRPr lang="hr-HR" sz="1100" dirty="0" smtClean="0"/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 smtClean="0"/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aseline="0" dirty="0" smtClean="0"/>
                        <a:t>Učiti kako učiti</a:t>
                      </a:r>
                      <a:endParaRPr lang="hr-HR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-razvijati</a:t>
                      </a:r>
                      <a:r>
                        <a:rPr lang="hr-HR" sz="1000" baseline="0" dirty="0" smtClean="0"/>
                        <a:t>  ljubav prema knjizi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 smtClean="0"/>
                        <a:t>Hj</a:t>
                      </a:r>
                      <a:r>
                        <a:rPr lang="hr-HR" sz="1000" dirty="0" smtClean="0"/>
                        <a:t>, LK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I </a:t>
                      </a:r>
                      <a:r>
                        <a:rPr lang="hr-HR" sz="1000" dirty="0" err="1" smtClean="0"/>
                        <a:t>i</a:t>
                      </a:r>
                      <a:r>
                        <a:rPr lang="hr-HR" sz="1000" dirty="0" smtClean="0"/>
                        <a:t> III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2.A i knjižnica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M. Alerić, </a:t>
                      </a:r>
                      <a:r>
                        <a:rPr lang="hr-HR" sz="1000" dirty="0" err="1" smtClean="0"/>
                        <a:t>A.Žebić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-čitanje, interpretacija, ilustracija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15.10.-15.11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hr-HR" sz="2400" dirty="0" err="1" smtClean="0"/>
              <a:t>Međupredmetne</a:t>
            </a:r>
            <a:r>
              <a:rPr lang="hr-HR" sz="2400" dirty="0" smtClean="0"/>
              <a:t> teme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33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7198035"/>
              </p:ext>
            </p:extLst>
          </p:nvPr>
        </p:nvGraphicFramePr>
        <p:xfrm>
          <a:off x="214282" y="1357298"/>
          <a:ext cx="8712969" cy="450062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85884"/>
                <a:gridCol w="1236290"/>
                <a:gridCol w="1452161"/>
                <a:gridCol w="954887"/>
                <a:gridCol w="857256"/>
                <a:gridCol w="1015752"/>
                <a:gridCol w="1046642"/>
                <a:gridCol w="864097"/>
              </a:tblGrid>
              <a:tr h="809357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Opis </a:t>
                      </a:r>
                      <a:r>
                        <a:rPr lang="hr-HR" sz="1200" dirty="0" err="1"/>
                        <a:t>međupredmetne</a:t>
                      </a:r>
                      <a:r>
                        <a:rPr lang="hr-HR" sz="1200" dirty="0"/>
                        <a:t> teme</a:t>
                      </a:r>
                      <a:endParaRPr lang="hr-H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Modul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Cilj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Područje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Ciklus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Nositelji teme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Aktivnosti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Vrijeme realizacije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55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Kamatni izračuni</a:t>
                      </a:r>
                      <a:endParaRPr lang="hr-H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Uporaba informacijske i komunikacijske tehnologije,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Građanski odgoj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Analiza podataka, kamatni izračun i primjena</a:t>
                      </a:r>
                      <a:r>
                        <a:rPr lang="hr-HR" sz="1200" baseline="0" dirty="0" smtClean="0"/>
                        <a:t> formule  u excelu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Matematika /informatika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Učenici 7.razreda (III )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D. Burazin, učitelj matematike i A. Leko učitelj informatike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Prikupljanje i obrada podataka, prezentacija i evaluacija.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Prosinac 2012 i siječanj 2013.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2728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 err="1"/>
                        <a:t>My</a:t>
                      </a:r>
                      <a:r>
                        <a:rPr lang="hr-HR" sz="1100" dirty="0"/>
                        <a:t>  </a:t>
                      </a:r>
                      <a:r>
                        <a:rPr lang="hr-HR" sz="1100" dirty="0" err="1"/>
                        <a:t>Village</a:t>
                      </a:r>
                      <a:r>
                        <a:rPr lang="hr-HR" sz="1100" dirty="0"/>
                        <a:t> Ernestinovo, </a:t>
                      </a:r>
                      <a:r>
                        <a:rPr lang="hr-HR" sz="1100" dirty="0" err="1"/>
                        <a:t>Šodolovci</a:t>
                      </a:r>
                      <a:r>
                        <a:rPr lang="hr-HR" sz="1100" dirty="0"/>
                        <a:t>, …..</a:t>
                      </a:r>
                      <a:endParaRPr lang="hr-HR" sz="11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Građanski odgoj /Uporaba informacijske i komunikacijske tehnologije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Upoznati se sa selom i seljanima i primijeniti u nastavi engleskog  jezika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Engleski jezik i Informatika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II (učenici 6 razreda)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B. </a:t>
                      </a:r>
                      <a:r>
                        <a:rPr lang="hr-HR" sz="1000" dirty="0" err="1"/>
                        <a:t>Dimić</a:t>
                      </a:r>
                      <a:r>
                        <a:rPr lang="hr-HR" sz="1000" dirty="0"/>
                        <a:t>, učiteljica engleskog jezika i A. Leko, učiteljica informatike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Prikupljanje materijala i podataka (fotografije, video zapisi) i obrada podataka.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15. studeni</a:t>
                      </a:r>
                      <a:r>
                        <a:rPr lang="hr-HR" sz="1000" baseline="0" dirty="0" smtClean="0"/>
                        <a:t> , 2012.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12728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Vedska matematika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U čiti</a:t>
                      </a:r>
                      <a:r>
                        <a:rPr lang="hr-HR" sz="1100" baseline="0" dirty="0" smtClean="0"/>
                        <a:t> kako učiti </a:t>
                      </a:r>
                      <a:endParaRPr lang="hr-HR" sz="11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Usvojiti vedska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pravila za računanje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Matematika/fizika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7.r. 8.r.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Davor Burazin,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Anđelka </a:t>
                      </a:r>
                      <a:r>
                        <a:rPr lang="hr-HR" sz="1100" dirty="0" err="1"/>
                        <a:t>Bižić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Primjena novih metoda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za rješavanje zadataka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veljača,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ožujak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34</a:t>
            </a:fld>
            <a:endParaRPr lang="hr-H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31666"/>
            <a:ext cx="42496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KUD-A ZA ŠK. GODINU 2012/2013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Učitelji u timu za kulturne djelatnosti: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Marina Alerić, učiteljica razredne nastave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Dobrila Puljić, učiteljica razredne nastave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Silva Kovač,učiteljica razredne nastave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Zdenka </a:t>
            </a:r>
            <a:r>
              <a:rPr kumimoji="0" lang="hr-H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Đurišić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,učiteljica razredne nastave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Katarina Dobrić, nastavnik hrvatskog jezika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Marina </a:t>
            </a:r>
            <a:r>
              <a:rPr kumimoji="0" lang="hr-H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Šestić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hr-H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glazbene kulture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Tihana Debeljuh, </a:t>
            </a:r>
            <a:r>
              <a:rPr kumimoji="0" lang="hr-H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likovne kulture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CILJEVI: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Promicanje kulturnih djelatnosti u školi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Obilježavanje raznih prigodnih datuma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Planiranje i provođenje različitih školskih projekata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Osmišljavanje kulturnih i zabavnih sadržaja u školi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4572000" y="642918"/>
            <a:ext cx="4429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NAMJENA: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Poticanje kreativnosti kod djece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Razvijanje mašte u djece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Njegovanje kulturne baštine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Poticanje djece na umjetničko izražavanje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Privikavanje na javne nastupe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NAČINI REALIZACIJE RADA: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Provođenjem zacrtanih ciljeva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Različite metode, nastavna sredstva i pomagala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VREMENIK: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Tijekom </a:t>
            </a:r>
            <a:r>
              <a:rPr lang="hr-HR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šk</a:t>
            </a: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godine 2012/2013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TROŠKOVNIK: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Materijali vezani uz projekte, različiti potrošni materijal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NAČINI VRJEDNOVANJA: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Sudjelovanje u kulturno zabavnom programu škole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Nagrađivanje učenika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Evaluacijski listići i </a:t>
            </a:r>
            <a:r>
              <a:rPr lang="hr-HR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samovrjednovanje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5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Razredna nastava: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Dopunska nastava</a:t>
            </a:r>
          </a:p>
          <a:p>
            <a:r>
              <a:rPr lang="hr-HR" dirty="0" smtClean="0"/>
              <a:t>Dodatna nastava</a:t>
            </a:r>
          </a:p>
          <a:p>
            <a:r>
              <a:rPr lang="hr-HR" dirty="0" smtClean="0"/>
              <a:t>Izvannastavne aktivnosti</a:t>
            </a:r>
          </a:p>
          <a:p>
            <a:r>
              <a:rPr lang="hr-HR" dirty="0" err="1" smtClean="0"/>
              <a:t>Izvanučionička</a:t>
            </a:r>
            <a:r>
              <a:rPr lang="hr-HR" dirty="0" smtClean="0"/>
              <a:t> nastava</a:t>
            </a:r>
          </a:p>
          <a:p>
            <a:r>
              <a:rPr lang="hr-HR" dirty="0"/>
              <a:t>P</a:t>
            </a:r>
            <a:r>
              <a:rPr lang="hr-HR" dirty="0" smtClean="0"/>
              <a:t>rojekti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Razredna nastava /dopunska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2012./2013.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5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5434472"/>
              </p:ext>
            </p:extLst>
          </p:nvPr>
        </p:nvGraphicFramePr>
        <p:xfrm>
          <a:off x="539552" y="1412776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69876"/>
                <a:gridCol w="1224136"/>
                <a:gridCol w="792088"/>
                <a:gridCol w="1368152"/>
                <a:gridCol w="1008112"/>
                <a:gridCol w="864096"/>
                <a:gridCol w="87444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  <a:cs typeface="Times New Roman"/>
                        </a:rPr>
                        <a:t>Dopunska iz matematike -RN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Pomoći učenicima u svladavanju nejasnoća i zadataka kod rješavanja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Pomoći učenicima u savladavanju gradiva koje ne mogu svladati u redovnoj nastavi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Učitelji RN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Matematičko zapisivanje, obrazlaganje , pisanje, računanje, zbrajanje, oduzimanje, množenje i dijeljenje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100 kn potrošni materijal za posebne listiće i zadatke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Arial"/>
                          <a:ea typeface="Times New Roman"/>
                          <a:cs typeface="Times New Roman"/>
                        </a:rPr>
                        <a:t>Evidencijski listić, testovi znanja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  <a:cs typeface="Times New Roman"/>
                        </a:rPr>
                        <a:t>Dopunska nastava iz hrvatskog jezika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Pomoći učenicima u svladavanju čitanja, pisanja, razunijevanja pročitanog, gramatike i pravopisa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Razvijati vještinu  čitanja, pisanja,razumijevanja poruke te stjecanja znanja koje učenici slabije razumiju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Učitelji RN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Čitanje, pisanje, objašnjavanje, promatranje, zaključivanje, odgovaranje na pitanja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100 kn potrošni materijal za posebne listiće i zadatke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Pismena i usmena provjera znanja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cap="all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opunska nastava iz engleskog jezika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pri usmenom i pismenom izražavanju i pri savladavanju gramatičkih i pravopisnih pravila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engleskoga jezika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Osposobiti učenike za svladavanje temeljnih znanja iz engleskog jezika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Dodig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engleskog i njemačkog jezika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čitanje, prijevod, odgovaranje na pitanja, pisanje, objašnjavanje, zaključivanje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kn potrošni materijal i radni listići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kratke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provjere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redovite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dopunske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nastave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hr-HR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Razredna nastava /dodatna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6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65783843"/>
              </p:ext>
            </p:extLst>
          </p:nvPr>
        </p:nvGraphicFramePr>
        <p:xfrm>
          <a:off x="683568" y="1268760"/>
          <a:ext cx="8208912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296144"/>
                <a:gridCol w="1008112"/>
                <a:gridCol w="864096"/>
                <a:gridCol w="1440160"/>
                <a:gridCol w="831156"/>
                <a:gridCol w="987076"/>
                <a:gridCol w="846064"/>
              </a:tblGrid>
              <a:tr h="1003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9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matematike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 usvojena na nastavi  težim zadacima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da samostalno istražuju i rješavaju problemske zadatke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Silva Kovač, Marina Alerić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Individualni i skupni oblici poučavanja i u učenja, strategije timskog i istraživačkog rada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Potrošni materijal- 200,00 kuna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Pismeno praćenje tijekom 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0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hrvatskog jezika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 usvojena na nastavi težim zadacima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da samostalno istražuju i rješavaju problemske zadatke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Dobrila Puljić, Zdenka Đurišić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da samostalno istražuju i rješavaju problemske zadatke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Potrošni materijal- 200,00 kuna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Pismeno praćenje tijekom  školske godine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9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Razredna nastava /izvannastavne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7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2499889"/>
              </p:ext>
            </p:extLst>
          </p:nvPr>
        </p:nvGraphicFramePr>
        <p:xfrm>
          <a:off x="539552" y="836712"/>
          <a:ext cx="8136904" cy="546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3"/>
                <a:gridCol w="1215135"/>
                <a:gridCol w="1224136"/>
                <a:gridCol w="1008112"/>
                <a:gridCol w="1152128"/>
                <a:gridCol w="801326"/>
                <a:gridCol w="710842"/>
                <a:gridCol w="1008112"/>
              </a:tblGrid>
              <a:tr h="88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2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Likovnjaci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Oblikovati na plohi-crtati, slikati; primjenjivati grafiku; modelirati i graditi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znanje, prepoznati u okolišu osnovne elemente i primijeniti ih u određeni materijal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Zdenka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Đurišić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Individualni rad, rad u skupini i kreativne radionice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rada aktivnosti uč. U samom radu, vrednovanje zadanih ciljeva</a:t>
                      </a:r>
                    </a:p>
                  </a:txBody>
                  <a:tcPr marL="68580" marR="68580" marT="0" marB="0" anchor="ctr"/>
                </a:tc>
              </a:tr>
              <a:tr h="1220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Recitatori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Izražajno čitanje i recitiranje,ponašanje na pozornici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Razvijanje ljubavi prema hrvatskom jeziku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Dobrila Puljić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Individualni i grupni rad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rada aktivnosti uč. U samom radu, vrednovanje zadanih ciljeva</a:t>
                      </a: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Ritmika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Razvijat ritam uz glazbu, slobodu pokreta i samopouzdanje i oslobađanje straha od javnog nastupa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Razvijanje ljubavi prema glazbi,prema pokretu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Silva Kovač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 u skupini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rada aktivnosti uč. U samom radu, vrednovanje zadanih ciljeva</a:t>
                      </a:r>
                    </a:p>
                  </a:txBody>
                  <a:tcPr marL="68580" marR="68580" marT="0" marB="0"/>
                </a:tc>
              </a:tr>
              <a:tr h="412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Eko skupina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Razvijati svijest o zaštiti okoliša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Akcije skupljanja starog papira, PET ambalaže, obilježavanje Eko datuma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Marina Alerić,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učitelj mentor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Individualni i skupni oblici poučavanja i učenja, </a:t>
                      </a:r>
                      <a:r>
                        <a:rPr lang="hr-HR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stategije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timskog i istraživačkog rada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 500,00 kuna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rada aktivnosti uč. U samom radu, vrednovanje zadanih ciljeva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Razredna nastava /</a:t>
            </a:r>
            <a:r>
              <a:rPr lang="hr-HR" sz="2400" dirty="0" err="1" smtClean="0"/>
              <a:t>izvanučionička</a:t>
            </a:r>
            <a:r>
              <a:rPr lang="hr-HR" sz="2400" dirty="0" smtClean="0"/>
              <a:t> </a:t>
            </a:r>
            <a:r>
              <a:rPr lang="hr-HR" sz="2400" dirty="0" err="1" smtClean="0"/>
              <a:t>nastava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8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5177968"/>
              </p:ext>
            </p:extLst>
          </p:nvPr>
        </p:nvGraphicFramePr>
        <p:xfrm>
          <a:off x="107504" y="1340768"/>
          <a:ext cx="8856984" cy="429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123"/>
                <a:gridCol w="1322670"/>
                <a:gridCol w="1332466"/>
                <a:gridCol w="1097325"/>
                <a:gridCol w="1254086"/>
                <a:gridCol w="872240"/>
                <a:gridCol w="773749"/>
                <a:gridCol w="1097325"/>
              </a:tblGrid>
              <a:tr h="637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69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Posjet Dravi Internacional-prerada plastike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Times New Roman"/>
                          <a:cs typeface="Times New Roman"/>
                        </a:rPr>
                        <a:t>- razvijati ekološku svijest učenika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hr-H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upoznati postupak prerade PET ambalaže i dobivanje novih proizvoda</a:t>
                      </a:r>
                      <a:endParaRPr lang="hr-HR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M. Alerić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mjesec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700,00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Izrada plakata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50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Jesen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zavičaju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osnovna obilježja vremena u jesen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Naučiti uočavati promjene u prirodi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M.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Alerić/S. Kovač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jesen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Izrada plakata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1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Prolje</a:t>
                      </a:r>
                      <a:r>
                        <a:rPr lang="hr-HR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će</a:t>
                      </a:r>
                      <a:r>
                        <a:rPr lang="hr-HR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 zavičaju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osnovna obilježja vremena u proljeće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Naučiti uočavati promjene u prirodi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M.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Alerić/S. Kovač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proljeće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Izrada plakata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1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Kulturne ustanove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i razlikovati kulturne ustanove u zavičaju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hr-HR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Razvijati</a:t>
                      </a:r>
                      <a:r>
                        <a:rPr kumimoji="0" lang="hr-HR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interes učenika za kulturu</a:t>
                      </a:r>
                      <a:endParaRPr lang="hr-HR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M. Alerić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jesen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Prijevoz do Osijeke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Izrada plakata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Razredna nastava /</a:t>
            </a:r>
            <a:r>
              <a:rPr lang="hr-HR" sz="2400" dirty="0" err="1" smtClean="0"/>
              <a:t>izvanučionička</a:t>
            </a:r>
            <a:r>
              <a:rPr lang="hr-HR" sz="2400" dirty="0" smtClean="0"/>
              <a:t> </a:t>
            </a:r>
            <a:r>
              <a:rPr lang="hr-HR" sz="2400" dirty="0" err="1" smtClean="0"/>
              <a:t>nastava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9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1799915"/>
              </p:ext>
            </p:extLst>
          </p:nvPr>
        </p:nvGraphicFramePr>
        <p:xfrm>
          <a:off x="107504" y="764704"/>
          <a:ext cx="8856984" cy="484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123"/>
                <a:gridCol w="1322670"/>
                <a:gridCol w="1332466"/>
                <a:gridCol w="1097325"/>
                <a:gridCol w="1254086"/>
                <a:gridCol w="872240"/>
                <a:gridCol w="773749"/>
                <a:gridCol w="1097325"/>
              </a:tblGrid>
              <a:tr h="637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6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Dani meda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Zdrava hrana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Ljekovita svojstva meda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Razredna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1.,2.,3.i 4. razred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Radionice,štand prodajni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listopad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Prijevoz učenika do Osijeka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Izrada plakata 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50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Times New Roman"/>
                          <a:ea typeface="Times New Roman"/>
                          <a:cs typeface="Times New Roman"/>
                        </a:rPr>
                        <a:t>Škola u prirodi-Orahovica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Primijeniti usvojeno gradivo na terenu i zainteresirati uč. za nova znanja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Osposobiti učenike za promatranje i rad u prirodi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Zdenka </a:t>
                      </a:r>
                      <a:r>
                        <a:rPr lang="hr-HR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Đurišić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Terenska nastava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listopad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1,000.00 kuna po osobi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Praćenje rada i </a:t>
                      </a:r>
                      <a:r>
                        <a:rPr lang="pt-B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zalaganje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t-B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</a:t>
                      </a:r>
                      <a:r>
                        <a:rPr lang="hr-HR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enika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analiza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pt-B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brojčano </a:t>
                      </a:r>
                      <a:r>
                        <a:rPr lang="pt-B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vrednovanje,evaluacija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65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Š</a:t>
                      </a:r>
                      <a:r>
                        <a:rPr lang="hr-HR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kola </a:t>
                      </a: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 prirodi - Split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Upoznajmo domovinu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Škola plivanja, vožnja brodom,osamostaljivanje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4.raz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radionice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lipanj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1500.00 po učeniku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plakat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5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Slavonija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Upoznajmo dvorce Slavonije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Upoznati se s poviješću zavičaja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1.,2. I 4. razred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Lipanj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200- 250 po učeniku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slike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855</TotalTime>
  <Words>5572</Words>
  <Application>Microsoft Office PowerPoint</Application>
  <PresentationFormat>Prikaz na zaslonu (4:3)</PresentationFormat>
  <Paragraphs>1789</Paragraphs>
  <Slides>35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35</vt:i4>
      </vt:variant>
    </vt:vector>
  </HeadingPairs>
  <TitlesOfParts>
    <vt:vector size="36" baseType="lpstr">
      <vt:lpstr>Izvorni</vt:lpstr>
      <vt:lpstr>ŠKOLSKI  KURIKULUM</vt:lpstr>
      <vt:lpstr>Uvodni dio</vt:lpstr>
      <vt:lpstr>PowerPointova prezentacija</vt:lpstr>
      <vt:lpstr>Razredna nastava: </vt:lpstr>
      <vt:lpstr>Razredna nastava /dopunska nastava</vt:lpstr>
      <vt:lpstr>Razredna nastava /dodatna nastava</vt:lpstr>
      <vt:lpstr>Razredna nastava /izvannastavne aktivnosti</vt:lpstr>
      <vt:lpstr>Razredna nastava /izvanučionička nastava</vt:lpstr>
      <vt:lpstr>Razredna nastava /izvanučionička nastava</vt:lpstr>
      <vt:lpstr>Razredna nastava / projekti</vt:lpstr>
      <vt:lpstr>Razredna nastava / projekti</vt:lpstr>
      <vt:lpstr>Razredna nastava / ostale aktivnosti</vt:lpstr>
      <vt:lpstr>Predmetna  nastava: </vt:lpstr>
      <vt:lpstr>Predmetna nastava /izborna nastava</vt:lpstr>
      <vt:lpstr>Predmetna nastava /izborna nastava</vt:lpstr>
      <vt:lpstr>Predmetna nastava /dopunska nastava</vt:lpstr>
      <vt:lpstr>Predmetna nastava /dodatna nastava</vt:lpstr>
      <vt:lpstr>Predmetna nastava /dodatna nastava</vt:lpstr>
      <vt:lpstr>Predmetna nastava /izvannastavne aktivnosti</vt:lpstr>
      <vt:lpstr>Predmetna nastava /izvannastavne aktivnosti</vt:lpstr>
      <vt:lpstr>Predmetna nastava /izvannastavne aktivnosti</vt:lpstr>
      <vt:lpstr>Predmetna nastava /  izvanučionička nastava</vt:lpstr>
      <vt:lpstr>Predmetna nastava /  izvanučionička nastava</vt:lpstr>
      <vt:lpstr>Predmetna nastava / projekti</vt:lpstr>
      <vt:lpstr>Predmetna nastava / projekti</vt:lpstr>
      <vt:lpstr>Predmetna nastava / projekti</vt:lpstr>
      <vt:lpstr>Predmetna nastava / projekti</vt:lpstr>
      <vt:lpstr>Predmetna nastava / ostale aktivnosti</vt:lpstr>
      <vt:lpstr>KURIKULUM UČENIČKE ZADRUGE “EKO-ERNEST”</vt:lpstr>
      <vt:lpstr>Međupredmetne teme</vt:lpstr>
      <vt:lpstr>Međupredmetne teme</vt:lpstr>
      <vt:lpstr>Međupredmetne teme</vt:lpstr>
      <vt:lpstr>Međupredmetne teme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Ana</dc:creator>
  <cp:lastModifiedBy>profesor</cp:lastModifiedBy>
  <cp:revision>141</cp:revision>
  <dcterms:created xsi:type="dcterms:W3CDTF">2011-09-12T17:41:02Z</dcterms:created>
  <dcterms:modified xsi:type="dcterms:W3CDTF">2012-10-01T08:51:38Z</dcterms:modified>
</cp:coreProperties>
</file>