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72" r:id="rId3"/>
    <p:sldId id="280" r:id="rId4"/>
    <p:sldId id="273" r:id="rId5"/>
    <p:sldId id="295" r:id="rId6"/>
    <p:sldId id="259" r:id="rId7"/>
    <p:sldId id="260" r:id="rId8"/>
    <p:sldId id="263" r:id="rId9"/>
    <p:sldId id="265" r:id="rId10"/>
    <p:sldId id="277" r:id="rId11"/>
    <p:sldId id="268" r:id="rId12"/>
    <p:sldId id="285" r:id="rId13"/>
    <p:sldId id="286" r:id="rId14"/>
    <p:sldId id="274" r:id="rId15"/>
    <p:sldId id="257" r:id="rId16"/>
    <p:sldId id="283" r:id="rId17"/>
    <p:sldId id="258" r:id="rId18"/>
    <p:sldId id="261" r:id="rId19"/>
    <p:sldId id="287" r:id="rId20"/>
    <p:sldId id="262" r:id="rId21"/>
    <p:sldId id="264" r:id="rId22"/>
    <p:sldId id="270" r:id="rId23"/>
    <p:sldId id="266" r:id="rId24"/>
    <p:sldId id="271" r:id="rId25"/>
    <p:sldId id="269" r:id="rId26"/>
    <p:sldId id="278" r:id="rId27"/>
    <p:sldId id="288" r:id="rId28"/>
    <p:sldId id="293" r:id="rId29"/>
    <p:sldId id="279" r:id="rId30"/>
    <p:sldId id="267" r:id="rId31"/>
    <p:sldId id="275" r:id="rId32"/>
    <p:sldId id="276" r:id="rId33"/>
    <p:sldId id="281" r:id="rId34"/>
    <p:sldId id="292" r:id="rId35"/>
    <p:sldId id="284" r:id="rId36"/>
    <p:sldId id="291" r:id="rId3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ijetli stil 3 - Isticanj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Srednji stil 3 - Isticanj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rednji stil 3 - Isticanj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smtClean="0"/>
              <a:t>Osnovna škola Ernestinovo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E08A3-CF9D-408E-8B2E-BF7132D9DEFA}" type="datetimeFigureOut">
              <a:rPr lang="hr-HR" smtClean="0"/>
              <a:pPr/>
              <a:t>18.9.2013.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6F957-BB4B-462A-8851-6206B678D66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112604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smtClean="0"/>
              <a:t>Osnovna škola Ernestinovo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89AE6-F308-4483-A912-085989A5AC29}" type="datetimeFigureOut">
              <a:rPr lang="hr-HR" smtClean="0"/>
              <a:pPr/>
              <a:t>18.9.2013.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9489E-ABAC-4319-B3AC-613C953E649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12612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r-HR" smtClean="0"/>
              <a:t>Osnovna škola Ernestinovo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79489E-ABAC-4319-B3AC-613C953E649F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4851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r-HR" smtClean="0"/>
              <a:t>Osnovna škola Ernestinovo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79489E-ABAC-4319-B3AC-613C953E649F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zaglavlj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r-HR" smtClean="0"/>
              <a:t>Osnovna škola Ernestinovo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79489E-ABAC-4319-B3AC-613C953E649F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9489E-ABAC-4319-B3AC-613C953E649F}" type="slidenum">
              <a:rPr lang="hr-HR" smtClean="0"/>
              <a:pPr/>
              <a:t>14</a:t>
            </a:fld>
            <a:endParaRPr lang="hr-HR"/>
          </a:p>
        </p:txBody>
      </p:sp>
      <p:sp>
        <p:nvSpPr>
          <p:cNvPr id="5" name="Rezervirano mjesto zaglavlj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hr-HR" smtClean="0"/>
              <a:t>Osnovna škola Ernestinovo</a:t>
            </a:r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2012./2013.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Školski kurikulum 2012./2013.</a:t>
            </a:r>
            <a:endParaRPr lang="hr-HR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431147-CADB-4808-917B-5E1F1315E90C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ŠKOLSKI  KURIKULUM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Školska godina 2013./2014.</a:t>
            </a:r>
            <a:endParaRPr lang="hr-HR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7504" y="888396"/>
            <a:ext cx="320384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REPUBLIKA HRVATSKA</a:t>
            </a: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ŽUPANIJA OSJEČKO-BARANJSKA</a:t>
            </a: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OŠ Ernestinovo </a:t>
            </a: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ERNESTINOVO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KLASA:  </a:t>
            </a: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602-02/13-02/</a:t>
            </a:r>
            <a:r>
              <a:rPr kumimoji="0" lang="hr-H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02</a:t>
            </a: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URBROJ: </a:t>
            </a: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2158/30-13-1</a:t>
            </a: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35773"/>
            <a:ext cx="8435280" cy="418058"/>
          </a:xfrm>
        </p:spPr>
        <p:txBody>
          <a:bodyPr>
            <a:normAutofit fontScale="90000"/>
          </a:bodyPr>
          <a:lstStyle/>
          <a:p>
            <a:r>
              <a:rPr lang="hr-HR" sz="2400" dirty="0" smtClean="0"/>
              <a:t>Razredna nastava /</a:t>
            </a:r>
            <a:r>
              <a:rPr lang="hr-HR" sz="2400" dirty="0" err="1" smtClean="0"/>
              <a:t>izvanučionička</a:t>
            </a:r>
            <a:r>
              <a:rPr lang="hr-HR" sz="2400" dirty="0" smtClean="0"/>
              <a:t> </a:t>
            </a:r>
            <a:r>
              <a:rPr lang="hr-HR" sz="2400" dirty="0" err="1" smtClean="0"/>
              <a:t>nastava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10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9538813"/>
              </p:ext>
            </p:extLst>
          </p:nvPr>
        </p:nvGraphicFramePr>
        <p:xfrm>
          <a:off x="107505" y="620688"/>
          <a:ext cx="9036495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562"/>
                <a:gridCol w="1349478"/>
                <a:gridCol w="1359472"/>
                <a:gridCol w="1119565"/>
                <a:gridCol w="1279504"/>
                <a:gridCol w="889918"/>
                <a:gridCol w="789431"/>
                <a:gridCol w="1119565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Dani meda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Zdrava hrana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Ljekovita svojstva meda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Razredna nastava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1.,2.,3.i 4. razred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Radionice,štand prodajni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listopad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Prijevoz učenika do Osijeka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Izrada plakata 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521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Times New Roman"/>
                          <a:ea typeface="Times New Roman"/>
                          <a:cs typeface="Times New Roman"/>
                        </a:rPr>
                        <a:t>Škola u prirodi-Orahovica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Primijeniti usvojeno gradivo na terenu i zainteresirati uč. za nova znanja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Osposobiti učenike za promatranje i rad u prirodi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Marina</a:t>
                      </a:r>
                      <a:r>
                        <a:rPr lang="hr-HR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Alerić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Terenska nastava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2.lipnja</a:t>
                      </a:r>
                      <a:r>
                        <a:rPr lang="hr-HR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2014.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1,000.00 kuna po osobi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Praćenje rada i </a:t>
                      </a:r>
                      <a:r>
                        <a:rPr lang="pt-B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zalaganje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t-B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</a:t>
                      </a:r>
                      <a:r>
                        <a:rPr lang="hr-HR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enika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analiza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pt-B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brojčano </a:t>
                      </a:r>
                      <a:r>
                        <a:rPr lang="pt-B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vrednovanje,evaluacija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1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Š</a:t>
                      </a:r>
                      <a:r>
                        <a:rPr lang="hr-HR" sz="9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kola </a:t>
                      </a:r>
                      <a:r>
                        <a:rPr lang="hr-HR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 prirodi </a:t>
                      </a:r>
                      <a:r>
                        <a:rPr lang="hr-HR" sz="9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 Zaostrog, Makarska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Upoznajmo domovinu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Škola plivanja, vožnja brodom,osamostaljivanje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Zdenka </a:t>
                      </a:r>
                      <a:r>
                        <a:rPr lang="hr-HR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Đurišić</a:t>
                      </a:r>
                      <a:r>
                        <a:rPr lang="hr-HR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4.razred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radionice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lipanj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1500.00 po učeniku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plakat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Cinestar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Medijska kultura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Upoznati učenike s igranim filmom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Razredna nastava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Terenska nastava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 drugog polugodišta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40,00 kn po</a:t>
                      </a:r>
                      <a:r>
                        <a:rPr lang="hr-HR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učeniku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Usmeno i pismeno izražavanje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Dječje</a:t>
                      </a:r>
                      <a:r>
                        <a:rPr lang="hr-HR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kazalište, Osijek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Medijska kultura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Upoznavanje sa kazalištem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1.,2,.3.,4.razred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Terenska nastava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</a:t>
                      </a:r>
                      <a:r>
                        <a:rPr lang="hr-HR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prvog polugodišta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40,00</a:t>
                      </a:r>
                      <a:r>
                        <a:rPr lang="hr-HR" sz="9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po učeniku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Usmeno</a:t>
                      </a:r>
                      <a:r>
                        <a:rPr lang="hr-HR" sz="9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 pismeno izražavanje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3171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Razredna nastava / projekti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11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55790908"/>
              </p:ext>
            </p:extLst>
          </p:nvPr>
        </p:nvGraphicFramePr>
        <p:xfrm>
          <a:off x="107504" y="548680"/>
          <a:ext cx="8784977" cy="5289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526"/>
                <a:gridCol w="1033526"/>
                <a:gridCol w="1092979"/>
                <a:gridCol w="1166147"/>
                <a:gridCol w="960357"/>
                <a:gridCol w="1097549"/>
                <a:gridCol w="763367"/>
                <a:gridCol w="677169"/>
                <a:gridCol w="96035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5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Ljekovito bilje 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čajevi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Priča o maslačku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Stjecanje znanja o ljekovitom bilju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kako bi znali prepoznati biljke i njihovu namjenu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Učiteljica Gordana Aleksić, učenici 1.-4. </a:t>
                      </a:r>
                      <a:r>
                        <a:rPr lang="hr-H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PŠ </a:t>
                      </a:r>
                      <a:r>
                        <a:rPr lang="hr-H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Šodolovci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roditelji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Silva </a:t>
                      </a:r>
                      <a:r>
                        <a:rPr lang="hr-HR" sz="1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Kovač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predavanja, radionice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Kroz školsku godinu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tijekom školske godine i anketa</a:t>
                      </a:r>
                    </a:p>
                  </a:txBody>
                  <a:tcPr marL="68580" marR="68580" marT="0" marB="0" anchor="ctr"/>
                </a:tc>
              </a:tr>
              <a:tr h="717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Škole gradu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0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Suradnja s drugim školama</a:t>
                      </a:r>
                      <a:endParaRPr lang="hr-HR" sz="1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Poticati</a:t>
                      </a:r>
                      <a:r>
                        <a:rPr lang="hr-HR" sz="1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učenike na razvijanje zajedništva 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Alerić,D. Puljić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radionice, terenska nastava, učenički istr. radovi</a:t>
                      </a: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proljeće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Trg A. Starčevića, Osijek</a:t>
                      </a:r>
                    </a:p>
                  </a:txBody>
                  <a:tcPr marL="68580" marR="68580" marT="0" marB="0" anchor="ctr" anchorCtr="1"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Za manje otpada               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Razvijati ekološku svijest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kumimoji="0" lang="hr-H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Poticati učenike na sakupljanje otpada i očuvanje okoliša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M. Alerić, Ivana  </a:t>
                      </a:r>
                      <a:r>
                        <a:rPr lang="hr-HR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Kardo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radionice, terenska nastava, učenički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,. radovi učenika / kroz sve predmete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-kroz školska 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godina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2,500,00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Dan EKOŠKOLE</a:t>
                      </a:r>
                    </a:p>
                  </a:txBody>
                  <a:tcPr marL="68580" marR="68580" marT="0" marB="0" anchor="ctr" anchorCtr="1"/>
                </a:tc>
              </a:tr>
              <a:tr h="4126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Times New Roman"/>
                          <a:ea typeface="Times New Roman"/>
                          <a:cs typeface="Times New Roman"/>
                        </a:rPr>
                        <a:t>Kultura, tradicija, nasljeđe</a:t>
                      </a:r>
                      <a:endParaRPr lang="hr-H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Times New Roman"/>
                          <a:ea typeface="Times New Roman"/>
                          <a:cs typeface="Times New Roman"/>
                        </a:rPr>
                        <a:t>„Što su kuhale naše bake“</a:t>
                      </a:r>
                      <a:endParaRPr lang="hr-H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Razvijati interes za kulturu, tradiciju i nasljeđe zavičaja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Istražiti i predstaviti dio kulture, tradicije i nasljeđa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Gordana Aleksić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PID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Pripremanje i kušanje tradicionalnih jela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 Rujan, listopad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150 kn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Prezentacija 17.10.2013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14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Times New Roman"/>
                          <a:ea typeface="Times New Roman"/>
                          <a:cs typeface="Times New Roman"/>
                        </a:rPr>
                        <a:t>Kultura, tradicija, nasljeđe</a:t>
                      </a:r>
                      <a:endParaRPr lang="hr-H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Times New Roman"/>
                          <a:ea typeface="Times New Roman"/>
                          <a:cs typeface="Times New Roman"/>
                        </a:rPr>
                        <a:t>„Fotografije nam pričaju“</a:t>
                      </a:r>
                      <a:endParaRPr lang="hr-H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Razvijati interes za kulturu, tradiciju i nasljeđe zavičaja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Istražiti i predstaviti dio kulture, tradicije i nasljeđa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Gordana Aleksić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Tihana Debeljuh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Ivana Dodig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PID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Skupljanj starih fotografija, izrada albuma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200 kn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Prezentacija 21.5. </a:t>
                      </a:r>
                      <a:r>
                        <a:rPr lang="hr-HR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2014.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35280" cy="562074"/>
          </a:xfrm>
        </p:spPr>
        <p:txBody>
          <a:bodyPr>
            <a:normAutofit/>
          </a:bodyPr>
          <a:lstStyle/>
          <a:p>
            <a:pPr algn="ctr"/>
            <a:r>
              <a:rPr lang="hr-HR" sz="2400" dirty="0" smtClean="0"/>
              <a:t>Razredna nastava / projekti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12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9437576"/>
              </p:ext>
            </p:extLst>
          </p:nvPr>
        </p:nvGraphicFramePr>
        <p:xfrm>
          <a:off x="357159" y="1196753"/>
          <a:ext cx="8391306" cy="479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840"/>
                <a:gridCol w="1183200"/>
                <a:gridCol w="1262409"/>
                <a:gridCol w="1039631"/>
                <a:gridCol w="1188148"/>
                <a:gridCol w="826380"/>
                <a:gridCol w="733067"/>
                <a:gridCol w="1039631"/>
              </a:tblGrid>
              <a:tr h="864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14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Zajedno u različitosti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Humani odnos 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Humani odnos prema osobama s posebnim potrebama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Z.Đurišić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Ivana Dodig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Radionice,terenska nastava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šk.godine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2000,00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Posjet klubu „Plamena ptica,njihov posjet školi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5787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Potaknimo želju za </a:t>
                      </a:r>
                      <a:r>
                        <a:rPr lang="hr-HR" sz="800" b="1" dirty="0" smtClean="0">
                          <a:latin typeface="Arial"/>
                          <a:ea typeface="Times New Roman"/>
                          <a:cs typeface="Times New Roman"/>
                        </a:rPr>
                        <a:t>čitanjem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Prijevozna sredstva kroz povijest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/>
                          <a:ea typeface="Times New Roman"/>
                          <a:cs typeface="Times New Roman"/>
                        </a:rPr>
                        <a:t>Razviti ljubav </a:t>
                      </a:r>
                      <a:r>
                        <a:rPr lang="hr-HR" sz="800" dirty="0" smtClean="0">
                          <a:latin typeface="Arial"/>
                          <a:ea typeface="Times New Roman"/>
                          <a:cs typeface="Times New Roman"/>
                        </a:rPr>
                        <a:t>prema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800" dirty="0">
                          <a:latin typeface="Arial"/>
                          <a:ea typeface="Times New Roman"/>
                          <a:cs typeface="Times New Roman"/>
                        </a:rPr>
                        <a:t>pisanoj riječi i </a:t>
                      </a:r>
                      <a:r>
                        <a:rPr lang="hr-HR" sz="800" dirty="0" smtClean="0">
                          <a:latin typeface="Arial"/>
                          <a:ea typeface="Times New Roman"/>
                          <a:cs typeface="Times New Roman"/>
                        </a:rPr>
                        <a:t>knjizi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 smtClean="0">
                          <a:latin typeface="Arial"/>
                          <a:ea typeface="Times New Roman"/>
                          <a:cs typeface="Times New Roman"/>
                        </a:rPr>
                        <a:t>Kroz</a:t>
                      </a:r>
                      <a:r>
                        <a:rPr lang="hr-HR" sz="8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istraživanja razvijati prometnu kulturu</a:t>
                      </a:r>
                      <a:endParaRPr lang="hr-HR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hr-HR" sz="800" b="1" dirty="0" smtClean="0">
                          <a:latin typeface="Arial"/>
                          <a:ea typeface="Times New Roman"/>
                          <a:cs typeface="Times New Roman"/>
                        </a:rPr>
                        <a:t>Kovač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smtClean="0">
                          <a:latin typeface="Arial"/>
                          <a:ea typeface="Times New Roman"/>
                          <a:cs typeface="Times New Roman"/>
                        </a:rPr>
                        <a:t>Bolje snalaženje</a:t>
                      </a:r>
                      <a:r>
                        <a:rPr lang="hr-HR" sz="8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u prometu</a:t>
                      </a: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smtClean="0">
                          <a:latin typeface="Arial"/>
                          <a:ea typeface="Times New Roman"/>
                          <a:cs typeface="Times New Roman"/>
                        </a:rPr>
                        <a:t>HJ,LK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smtClean="0">
                          <a:latin typeface="Arial"/>
                          <a:ea typeface="Times New Roman"/>
                          <a:cs typeface="Times New Roman"/>
                        </a:rPr>
                        <a:t>1.,2.,3.,4. razred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 satovima HJ, </a:t>
                      </a:r>
                      <a:r>
                        <a:rPr lang="hr-HR" sz="800" b="1" dirty="0" smtClean="0">
                          <a:latin typeface="Arial"/>
                          <a:ea typeface="Times New Roman"/>
                          <a:cs typeface="Times New Roman"/>
                        </a:rPr>
                        <a:t>knjižnica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smtClean="0">
                          <a:latin typeface="Arial"/>
                          <a:ea typeface="Times New Roman"/>
                          <a:cs typeface="Times New Roman"/>
                        </a:rPr>
                        <a:t>Na satima</a:t>
                      </a:r>
                      <a:r>
                        <a:rPr lang="hr-HR" sz="8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prirode i društva,tjelesnog</a:t>
                      </a: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smtClean="0">
                          <a:latin typeface="Arial"/>
                          <a:ea typeface="Times New Roman"/>
                          <a:cs typeface="Times New Roman"/>
                        </a:rPr>
                        <a:t>Tijekom godine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smtClean="0">
                          <a:latin typeface="Arial"/>
                          <a:ea typeface="Times New Roman"/>
                          <a:cs typeface="Times New Roman"/>
                        </a:rPr>
                        <a:t>Tijekom</a:t>
                      </a:r>
                      <a:r>
                        <a:rPr lang="hr-HR" sz="8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godine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/>
                          <a:ea typeface="Times New Roman"/>
                          <a:cs typeface="Times New Roman"/>
                        </a:rPr>
                        <a:t>Put do </a:t>
                      </a:r>
                      <a:r>
                        <a:rPr lang="hr-HR" sz="800" dirty="0" smtClean="0">
                          <a:latin typeface="Arial"/>
                          <a:ea typeface="Times New Roman"/>
                          <a:cs typeface="Times New Roman"/>
                        </a:rPr>
                        <a:t>Osijeka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 smtClean="0">
                          <a:latin typeface="Arial"/>
                          <a:ea typeface="Times New Roman"/>
                          <a:cs typeface="Times New Roman"/>
                        </a:rPr>
                        <a:t>200 kuna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/>
                          <a:ea typeface="Times New Roman"/>
                          <a:cs typeface="Times New Roman"/>
                        </a:rPr>
                        <a:t>Ocjenom iz </a:t>
                      </a:r>
                      <a:r>
                        <a:rPr lang="hr-HR" sz="800" dirty="0" smtClean="0">
                          <a:latin typeface="Arial"/>
                          <a:ea typeface="Times New Roman"/>
                          <a:cs typeface="Times New Roman"/>
                        </a:rPr>
                        <a:t>lektire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prezentacija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173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Uronimo u svijet mašte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Upoznati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učenike s basnom  </a:t>
                      </a:r>
                      <a:endParaRPr lang="hr-H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Razvijati  kod učenika maštovitost, kreativnost  i čitalačke sposobnosti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Marina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Alerić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Na satima lektire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i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likovne kulture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Tijekom godine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300 kuna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Prezentacija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3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Razredna nastava / ostale aktivnosti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13</a:t>
            </a:fld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93904117"/>
              </p:ext>
            </p:extLst>
          </p:nvPr>
        </p:nvGraphicFramePr>
        <p:xfrm>
          <a:off x="323528" y="692696"/>
          <a:ext cx="8607901" cy="4538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719"/>
                <a:gridCol w="1030761"/>
                <a:gridCol w="1477973"/>
                <a:gridCol w="1066466"/>
                <a:gridCol w="1218816"/>
                <a:gridCol w="847711"/>
                <a:gridCol w="751989"/>
                <a:gridCol w="1066466"/>
              </a:tblGrid>
              <a:tr h="813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6013">
                <a:tc>
                  <a:txBody>
                    <a:bodyPr/>
                    <a:lstStyle/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Dan ozonskog omotača</a:t>
                      </a:r>
                      <a:endParaRPr lang="hr-HR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Zdravlje, sigurnost i zaštita okoliša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Razvijati ekološku svijest učenika</a:t>
                      </a:r>
                      <a:endParaRPr lang="hr-H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hr-HR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M. </a:t>
                      </a:r>
                      <a:r>
                        <a:rPr lang="hr-HR" sz="1000" dirty="0" smtClean="0">
                          <a:latin typeface="Calibri"/>
                          <a:ea typeface="Calibri"/>
                          <a:cs typeface="Times New Roman"/>
                        </a:rPr>
                        <a:t>Alerić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16.09.</a:t>
                      </a:r>
                      <a:r>
                        <a:rPr lang="hr-H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2013.</a:t>
                      </a:r>
                      <a:endParaRPr lang="hr-H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0,00 kn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>
                          <a:latin typeface="Calibri"/>
                          <a:ea typeface="Calibri"/>
                          <a:cs typeface="Times New Roman"/>
                        </a:rPr>
                        <a:t>Gledanje filma, razgovor, crtanje , uređenje panoa</a:t>
                      </a:r>
                      <a:endParaRPr lang="hr-H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126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Arial"/>
                          <a:ea typeface="Times New Roman"/>
                          <a:cs typeface="Times New Roman"/>
                        </a:rPr>
                        <a:t>Maskenbal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Motivirati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učenike za izradu maski  i tematskih maskiranja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latin typeface="Arial"/>
                          <a:ea typeface="Times New Roman"/>
                          <a:cs typeface="Times New Roman"/>
                        </a:rPr>
                        <a:t>Njegovanje starih običaja</a:t>
                      </a:r>
                      <a:endParaRPr lang="hr-H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>
                          <a:latin typeface="Arial"/>
                          <a:ea typeface="Times New Roman"/>
                          <a:cs typeface="Times New Roman"/>
                        </a:rPr>
                        <a:t>D. </a:t>
                      </a:r>
                      <a:r>
                        <a:rPr lang="it-IT" sz="8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Puljić</a:t>
                      </a:r>
                      <a:r>
                        <a:rPr lang="it-IT" sz="800" b="1" dirty="0" smtClean="0">
                          <a:latin typeface="Arial"/>
                          <a:ea typeface="Times New Roman"/>
                          <a:cs typeface="Times New Roman"/>
                        </a:rPr>
                        <a:t> i </a:t>
                      </a:r>
                      <a:r>
                        <a:rPr lang="it-IT" sz="8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učiteljice</a:t>
                      </a:r>
                      <a:r>
                        <a:rPr lang="it-IT" sz="800" b="1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8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razredne</a:t>
                      </a:r>
                      <a:r>
                        <a:rPr lang="it-IT" sz="800" b="1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8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nastave</a:t>
                      </a:r>
                      <a:endParaRPr lang="hr-H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dirty="0" err="1" smtClean="0">
                          <a:latin typeface="Arial"/>
                          <a:ea typeface="Times New Roman"/>
                          <a:cs typeface="Times New Roman"/>
                        </a:rPr>
                        <a:t>veljača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Praktični</a:t>
                      </a:r>
                      <a:r>
                        <a:rPr lang="it-IT" sz="12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rad</a:t>
                      </a:r>
                      <a:r>
                        <a:rPr lang="it-IT" sz="1200" dirty="0" smtClean="0"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it-IT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terenski</a:t>
                      </a:r>
                      <a:r>
                        <a:rPr lang="it-IT" sz="12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rad</a:t>
                      </a:r>
                      <a:endParaRPr lang="hr-HR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4. ožujka 2014.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 smtClean="0">
                          <a:latin typeface="Arial"/>
                          <a:ea typeface="Times New Roman"/>
                          <a:cs typeface="Times New Roman"/>
                        </a:rPr>
                        <a:t>300.00 za maske i slatkiše</a:t>
                      </a:r>
                      <a:endParaRPr lang="hr-H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Arial"/>
                          <a:ea typeface="Times New Roman"/>
                          <a:cs typeface="Times New Roman"/>
                        </a:rPr>
                        <a:t>Interno ocjenjivanje</a:t>
                      </a:r>
                      <a:endParaRPr lang="hr-HR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126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Sveti Nikola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Upoznati se s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književnim tekstovima i pjesmama o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svetom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Nikoli putniku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Njegovanje starih katoličkih običaja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Silva Kovač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Priredba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p</a:t>
                      </a: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rosinca</a:t>
                      </a:r>
                      <a:r>
                        <a:rPr lang="hr-HR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2013.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300,00 kuna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76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Predmetna  nastava: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14</a:t>
            </a:fld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Izborna nastava</a:t>
            </a:r>
          </a:p>
          <a:p>
            <a:r>
              <a:rPr lang="hr-HR" dirty="0" smtClean="0"/>
              <a:t>Dopunska nastava</a:t>
            </a:r>
          </a:p>
          <a:p>
            <a:r>
              <a:rPr lang="hr-HR" dirty="0" smtClean="0"/>
              <a:t>Dodatna nastava</a:t>
            </a:r>
          </a:p>
          <a:p>
            <a:r>
              <a:rPr lang="hr-HR" dirty="0" smtClean="0"/>
              <a:t>Izvannastavne aktivnosti</a:t>
            </a:r>
          </a:p>
          <a:p>
            <a:r>
              <a:rPr lang="hr-HR" dirty="0" err="1" smtClean="0"/>
              <a:t>Izvanučionička</a:t>
            </a:r>
            <a:r>
              <a:rPr lang="hr-HR" dirty="0" smtClean="0"/>
              <a:t> nastava </a:t>
            </a:r>
          </a:p>
          <a:p>
            <a:r>
              <a:rPr lang="hr-HR" dirty="0" smtClean="0"/>
              <a:t>Projekti</a:t>
            </a:r>
          </a:p>
          <a:p>
            <a:r>
              <a:rPr lang="hr-HR" dirty="0" smtClean="0"/>
              <a:t>Ostale aktivnosti</a:t>
            </a:r>
          </a:p>
          <a:p>
            <a:r>
              <a:rPr lang="hr-HR" dirty="0" smtClean="0"/>
              <a:t>Kurikulum školske zadruge “Eko Ernest”</a:t>
            </a:r>
          </a:p>
          <a:p>
            <a:r>
              <a:rPr lang="hr-HR" dirty="0" err="1" smtClean="0"/>
              <a:t>Međupredmetne</a:t>
            </a:r>
            <a:r>
              <a:rPr lang="hr-HR" dirty="0" smtClean="0"/>
              <a:t> teme</a:t>
            </a:r>
          </a:p>
          <a:p>
            <a:r>
              <a:rPr lang="hr-HR" dirty="0" smtClean="0"/>
              <a:t>Ekskurzija</a:t>
            </a:r>
          </a:p>
          <a:p>
            <a:r>
              <a:rPr lang="hr-HR" dirty="0" smtClean="0"/>
              <a:t>Plan KUD-a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346050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Predmetna nastava /izborna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15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4295514"/>
              </p:ext>
            </p:extLst>
          </p:nvPr>
        </p:nvGraphicFramePr>
        <p:xfrm>
          <a:off x="179512" y="1196752"/>
          <a:ext cx="8712968" cy="4958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9121"/>
                <a:gridCol w="1502951"/>
                <a:gridCol w="1219799"/>
                <a:gridCol w="991086"/>
                <a:gridCol w="914849"/>
                <a:gridCol w="914849"/>
                <a:gridCol w="838611"/>
                <a:gridCol w="1241702"/>
              </a:tblGrid>
              <a:tr h="511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716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Izborna 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nastava 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informatike u 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5.-8. r.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Nauĉiti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kako se 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služiti 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raĉunalom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za svakodnevne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potrebe i proširiti postojeća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znanja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Nastava na </a:t>
                      </a: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raĉunalima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 </a:t>
                      </a: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informatiĉkoj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uĉionici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hr-HR" sz="10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koristiti 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raĉunalo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kao pomoć u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obavljanju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svakodnevnih zadataka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Uĉiteljica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informatike, Ana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Leko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Usvajati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teorijska znanja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primjenjivati ih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kroz vjeţbe na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raĉunalima od 5.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 8. razreda.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nastavne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Godine 2013./2014.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Potrošni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materijal za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 uĉenika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….1.000,00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kn,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Struĉno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usavršavanje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uĉiteljice…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1.000,00 kn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Pismeno praćenje i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brojĉano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ocjenjivanje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znanja i vještina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uĉenika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anchor="ctr" anchorCtr="1"/>
                </a:tc>
              </a:tr>
              <a:tr h="1136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VJERONAUK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Izgraditi stav otvorenosti prema transcendenciji za postavljanje pitanja o najdubljem smislu čovjekova života.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Ostvariti zrelu ljudsku i vjerničku osobnost.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Biti sposoban povezati biblijske poruke sa svakodnevnim životom. Upoznati druge i različite od sebe te izgrađivati osjećaj poštovanja prema drugima.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Povezivanje Božje objave i crkvene tradicije sa životnim iskustvom učenika s ciljem ostvarivanja sustavnog i cjelovitog upoznavanja katoličke vjere na informativnoj, spoznajnoj, doživljajnoj i djelatnoj razini radi postignuća zrelosti kršćanske vjere.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Suzana Katić, 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vjeroučiteljica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 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8. razreda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Predavanja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Individualni rad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 u grupama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Istraživački rad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sata tjedno tijekom nastavne godine </a:t>
                      </a:r>
                      <a:r>
                        <a:rPr lang="hr-HR" sz="10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2013./2014.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Potrošni materijal.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Vrednovanje se vrši usmenim i pismenim putem opisnim i brojčanim ocjenama, a komponente vrednovanja su: znanje, zalaganje, stvaralačko izražavanje i kultura međusobne komunikacije.</a:t>
                      </a: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346050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Predmetna nastava /izborna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16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43004424"/>
              </p:ext>
            </p:extLst>
          </p:nvPr>
        </p:nvGraphicFramePr>
        <p:xfrm>
          <a:off x="179512" y="1340768"/>
          <a:ext cx="8712968" cy="459255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9121"/>
                <a:gridCol w="1502951"/>
                <a:gridCol w="1219799"/>
                <a:gridCol w="991086"/>
                <a:gridCol w="914849"/>
                <a:gridCol w="914849"/>
                <a:gridCol w="838611"/>
                <a:gridCol w="1241702"/>
              </a:tblGrid>
              <a:tr h="511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236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Izborna nastava njemačkog jezika od 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5.do 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 razreda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Upoznati učenike s jezikom, kulturom i običajima zemalja njemačkog govornog područja, razviti pozitivan odnos prema kulturi drugih naroda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Razviti sposobnost izražavanja i komunikacije na stranom jeziku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Dodig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prof. engleskog i njemačkog jezika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Izborna nastava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</a:t>
                      </a:r>
                      <a:r>
                        <a:rPr lang="hr-HR" sz="10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šk. g. 2013/2014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Dva sata nastave tjedno.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potrošni materijal- 150 kn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dodatna literatura-300 kn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Pismeno praćenje i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brojĉano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ocjenjivanje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znanja i vještina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uĉenika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2520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PRAVOSLAVNI VJERONAUK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Izgraditi stav otvorenosti prema transcendenciji za postavljanje pitanja o najdubljem smislu čovjekova života.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Ostvariti zrelu ljudsku i vjerničku osobnost.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Biti sposoban povezati biblijske poruke sa svakodnevnim životom. Upoznati druge i različite od sebe te izgrađivati osjećaj poštovanja prema drugima.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Povezivanje Božje objave i crkvene tradicije sa životnim iskustvom učenika s ciljem ostvarivanja sustavnog i cjelovitog upoznavanja pravoslavne vjere na informativnoj, spoznajnoj, doživljajnoj i djelatnoj razini radi postignuća zrelosti kršćanske vjere.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Vladimir </a:t>
                      </a:r>
                      <a:r>
                        <a:rPr lang="hr-HR" sz="8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Nedeljković</a:t>
                      </a:r>
                      <a:r>
                        <a:rPr lang="hr-HR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vjeroučitelj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Predavanje, individualni rad, rad u grupama, istraživački </a:t>
                      </a:r>
                      <a:r>
                        <a:rPr lang="hr-HR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rad, 5. – 8. razred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sata tjedno tijekom školske </a:t>
                      </a:r>
                      <a:r>
                        <a:rPr lang="hr-HR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godine 2013./2014.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potrošni materijal,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dodatna literatura-300 kn ,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Vrednovanje se vrši usmenim i pismenim putem opisnim i brojčanim ocjenama, a komponente vrednovanja su: znanje, zalaganje, stvaralačko izražavanje i kultura međusobne komunikacije.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Predmetna nastava /dopunska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17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0480401"/>
              </p:ext>
            </p:extLst>
          </p:nvPr>
        </p:nvGraphicFramePr>
        <p:xfrm>
          <a:off x="323528" y="548680"/>
          <a:ext cx="8640959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123354"/>
                <a:gridCol w="1285325"/>
                <a:gridCol w="972034"/>
                <a:gridCol w="1436540"/>
                <a:gridCol w="918149"/>
                <a:gridCol w="907288"/>
                <a:gridCol w="91814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Dopunska iz matematike -PN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Pomoći učenicima u savladavanju novog gradiva te nejasnoća kod  rješavanja zadataka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Pomoći učenicima u savladavanju gradiva koje ne mogu svladati u redovnoj nastavi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Učitelji PN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Matematičko zapisivanje, obrazlaganje , pisanje, crtanje, računanje, primjena naučenih novih vještina na konkretne zadatke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školske godine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kn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potrošni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materijal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posebne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listiće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zadatke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Pismena i usmena provjera znanja</a:t>
                      </a:r>
                    </a:p>
                    <a:p>
                      <a:pPr algn="l"/>
                      <a:endParaRPr lang="hr-HR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Dopunska nastava iz kemije</a:t>
                      </a:r>
                      <a:endParaRPr lang="hr-HR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razvijati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kod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r>
                        <a:rPr lang="en-US" sz="1000" dirty="0" err="1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č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enika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osje</a:t>
                      </a:r>
                      <a:r>
                        <a:rPr lang="en-US" sz="1000" dirty="0" err="1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ć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aj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odgovornosti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potrebu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ispunjavanjem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obaveza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pomo</a:t>
                      </a:r>
                      <a:r>
                        <a:rPr lang="en-US" sz="1000" dirty="0" err="1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ć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r>
                        <a:rPr lang="en-US" sz="1000" dirty="0" err="1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č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enicima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u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savladavanju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gradiva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kemije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koje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nisu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uspjeli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savladati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redovnoj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nastavi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stavljati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naglasak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ono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gradivo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koji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r>
                        <a:rPr lang="en-US" sz="1000" dirty="0" err="1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č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enici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imaju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najviše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teško</a:t>
                      </a:r>
                      <a:r>
                        <a:rPr lang="en-US" sz="1000" dirty="0" err="1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ć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u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redovnoj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nastavi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Kardo,prof.biol.i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kemije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8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a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b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odjela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(6-10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učenika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grupni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individualni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učenicima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školske godine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sata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tjedno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 sati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godišnje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troškovi kopiranja za učenje</a:t>
                      </a:r>
                      <a:endParaRPr lang="hr-HR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kratke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provjere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redovite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dopunske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nastave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u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svrhu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osobnih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analiza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napredovanja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r>
                        <a:rPr lang="en-US" sz="1000" dirty="0" err="1">
                          <a:latin typeface="Times New Roman" pitchFamily="18" charset="0"/>
                          <a:ea typeface="TimesNewRoman"/>
                          <a:cs typeface="Times New Roman" pitchFamily="18" charset="0"/>
                        </a:rPr>
                        <a:t>č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enika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poboljšanja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daljnjeg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cap="all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opunska nastava iz engleskog jezika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Pomoći učenicima pri usmenom i pismenom izražavanju i pri savladavanju gramatičkih i pravopisnih pravila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engleskoga jezika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Osposobiti učenike za svladavanje temeljnih znanja iz engleskog jezika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Dodig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engleskog i njemačkog jezika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čitanje, prijevod, odgovaranje na pitanja, pisanje, objašnjavanje, zaključivanje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školske godine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kn potrošni materijal i radni listići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kratke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provjere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redovite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dopunske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nastave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hr-HR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Dopunska nastava iz hrvatskog jezika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Za 5,6,7,8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Pomoći učenicima u svladavanju čitanja, pisanja,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razumijevanja 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pročitanog, gramatike i pravopisa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Razvijati vještinu  čitanja, pisanja,razumijevanja poruke te stjecanja znanja koje učenici slabije razumiju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Učiteljica hrvatskog jezika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Katarina Dobrić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Čitanje, pisanje, objašnjavanje, promatranje, zaključivanje, odgovaranje na pitanja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kn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potrošni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materijal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posebne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listiće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zadatke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Pismena i usmena provjera znanja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r-HR" sz="2400" b="1" smtClean="0"/>
              <a:t>Predmetna nastava /dodatna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18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93094923"/>
              </p:ext>
            </p:extLst>
          </p:nvPr>
        </p:nvGraphicFramePr>
        <p:xfrm>
          <a:off x="179513" y="1052735"/>
          <a:ext cx="8712966" cy="5243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121"/>
                <a:gridCol w="1301162"/>
                <a:gridCol w="1310800"/>
                <a:gridCol w="1233694"/>
                <a:gridCol w="1156588"/>
                <a:gridCol w="780951"/>
                <a:gridCol w="914848"/>
                <a:gridCol w="925802"/>
              </a:tblGrid>
              <a:tr h="1186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97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Dodatna iz povijesti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Proširiti znanja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usvojena na nastavi 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dodatnim zadacima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za samostalan istraž. rad različitih oblika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Natalija Bulić-Kuić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Vježbe kroz različite oblike rada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 kn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tijekom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41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Dodatna iz njemačkog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jezika za 7. i 8. razred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Proširiti znanja usvojena na nastavi dodatnim  zadacima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za samostalno učenje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Ivana Dodig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Vježbnje vještina čitanja, slušanja, govorenja i pisanja kroz različite oblike rada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Praćenje tijekom školske godine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24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Dodatna nastava iz hrvatskog jezika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Proširiti znanja usvojena na nastavi iz morfologije, sintakse, povijesti  jezika,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  pravopisa.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Razvijati sve kompetencije (znanja i vještine)  vezane uz hrvatski jezik i pravopis.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Sudjelovanje na školskom natjecanju i županijskom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natjecanju- 7.i8-r-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Učenici 8a razreda i učiteljica hrvatskog jezika Katarina Dobrić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sat tjedno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Uoči natjecanja i više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Od rujna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2013. 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 travnja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2014.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Troškovi kopiranja zadataka i troškovi prijevoza učenika i učitelja.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Izrada plakata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Pismena i usmena provjera znanja.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/dodatna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19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96405619"/>
              </p:ext>
            </p:extLst>
          </p:nvPr>
        </p:nvGraphicFramePr>
        <p:xfrm>
          <a:off x="179513" y="1052734"/>
          <a:ext cx="8712966" cy="4399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121"/>
                <a:gridCol w="1301162"/>
                <a:gridCol w="1310800"/>
                <a:gridCol w="1233694"/>
                <a:gridCol w="1156588"/>
                <a:gridCol w="780951"/>
                <a:gridCol w="914848"/>
                <a:gridCol w="925802"/>
              </a:tblGrid>
              <a:tr h="12167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75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Dodatna iz fizike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Proširiti znanja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usvojena na nastavi 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fizike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dodatnim zadacima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za samostalan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istraživački 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  različitih oblika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Anđelka </a:t>
                      </a:r>
                      <a:r>
                        <a:rPr lang="hr-H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Bižić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Vježbe kroz različite oblike rada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 kn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tijekom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684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Dodatna nastava iz engleskog jezika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Upoznati se s gramatičkim strukturama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Produbljivanje znanja engleskog jezika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Uočavanje i prepoznavanje gramatičkih vremena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Razvijanje sposobnosti razgovora i osposobiti učenike za sudjelovanje na natjecanjima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Učitelj engleskog jezika , B. </a:t>
                      </a:r>
                      <a:r>
                        <a:rPr lang="hr-H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Dimić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i učenici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8a. 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razreda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sat tjedno dodatne nastave engleskog, gramatika engleskog jezika,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Od rujna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2013. 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 lipnja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Troškovi prijevoza učenika i učitelja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Izradba plakata , kontrolni listići i zadatci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Sudjelovanje u školskom i županijskom natjecanju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20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7859216" cy="63408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Uvodni dio</a:t>
            </a:r>
            <a:endParaRPr lang="hr-HR" sz="2800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</a:t>
            </a:fld>
            <a:endParaRPr lang="hr-HR"/>
          </a:p>
        </p:txBody>
      </p:sp>
      <p:sp>
        <p:nvSpPr>
          <p:cNvPr id="11" name="TekstniOkvir 10"/>
          <p:cNvSpPr txBox="1"/>
          <p:nvPr/>
        </p:nvSpPr>
        <p:spPr>
          <a:xfrm>
            <a:off x="251520" y="687080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Temeljem članka 28. Zakona o odgoju i obrazovanju u osnovnoj i srednjoj školi (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NN, br. 87/08., 68/09., 92/10., 105/10., 90/11., 05/12., 16/12., 86/12., 94/13.), 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Školski odbor Osnovne škole 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Ernestinovo 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iz 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Ernestinova 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na sjednici održanoj 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rujna 2013. godine, na prijedlog Učiteljskog vijeća i po razmatranju na sjednici Vijeća roditelja, donio je</a:t>
            </a:r>
          </a:p>
          <a:p>
            <a:pPr algn="just"/>
            <a:r>
              <a:rPr lang="hr-HR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sz="1200" b="1" dirty="0" smtClean="0">
                <a:latin typeface="Times New Roman" pitchFamily="18" charset="0"/>
                <a:cs typeface="Times New Roman" pitchFamily="18" charset="0"/>
              </a:rPr>
              <a:t>Školski kurikulum        </a:t>
            </a:r>
            <a:endParaRPr lang="hr-H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r-H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sz="1200" b="1" dirty="0" smtClean="0">
                <a:latin typeface="Times New Roman" pitchFamily="18" charset="0"/>
                <a:cs typeface="Times New Roman" pitchFamily="18" charset="0"/>
              </a:rPr>
              <a:t>Uvod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	Život i rad u suvremenom društvu brzih promjena i oštre konkurencije zahtijevaju nova znanja, vještine, sposobnosti, vrijednosti i stavove,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. nove kompetencije pojedinca, koje stavljaju naglasak na razvoj inovativnosti, stvaralaštva, rješavanja problema, razvoj kritičkoga mišljenja, poduzetnosti, informatičke pismenosti, socijalnih i drugih kompetencija. Njih nije moguće ostvariti u tradicionalnomu odgojno-obrazovnomu sustavu koji djeluje kao sredstvo prenošenja znanja. Pomak u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kurikulumskoj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 politici i planiranju s prijenosa znanja na razvoj kompetencija znači zaokret u pristupu i načinu programiranja odgoja i obrazovanja.</a:t>
            </a:r>
          </a:p>
          <a:p>
            <a:pPr algn="just"/>
            <a:endParaRPr lang="hr-H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	   Pod pojmom Školskog kurikuluma podrazumijevamo sve sadržaje, procese i aktivnosti koji su usmjereni na ostvarivanje ciljeva i zadaća odgoja i obrazovanja kako bismo promovirali  intelektualni, osobni, društveni i tjelesni razvoj učenika. On obuhvaća, osim službenih programa nastave, i druge programe koje škola provodi, pokazuje brojne aktivnosti učenika i učitelja po kojima je škola prepoznatljiva, koje su specifikum i zaštitni znak škole.</a:t>
            </a:r>
          </a:p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Školskim kurikulumom utvrđen je dugoročni i kratkoročni plan i program rada škole kroz izbornu, dodatnu i dopunsku nastavu; kroz izvannastavne i izvanškolske aktivnosti; kroz integriranu, terensku i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izvanučioničku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 nastavu i kroz razne odgojno-obrazovne  projekte, aktivnosti i programe koji se provode u školi prema smjernicama HNOS-a.</a:t>
            </a:r>
          </a:p>
          <a:p>
            <a:pPr algn="just"/>
            <a:endParaRPr lang="hr-H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	Pri izradi školskog kurikuluma stavljen je naglasak na specifičnosti škole i sredine u kojoj škole djeluje: Međunarodna eko-škola, Kiparska kolonija, Međunarodna kolonija mladih, pčelarstvo, povrtlarstvo, međunarodni projekti, dani otvorene škole i sl. Središte i polazište rada na sadržajima školskog kurikuluma jesu potrebe i interesi učenika, roditelja i lokalne zajednice, U planiranju odgojno-obrazovnih sadržaja i aktivnosti vodimo računa :</a:t>
            </a:r>
          </a:p>
          <a:p>
            <a:pPr lvl="0"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o razvoju kompetencija učenika, </a:t>
            </a:r>
          </a:p>
          <a:p>
            <a:pPr lvl="0"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o odgoju i obrazovanju usmjerenom na dijete, </a:t>
            </a:r>
          </a:p>
          <a:p>
            <a:pPr lvl="0"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o kvalitetnoj suradnji  na relaciji škola – roditelji – lokalna zajednica i </a:t>
            </a:r>
          </a:p>
          <a:p>
            <a:pPr lvl="0"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transdisciplinarnosti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međupredmetnim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 temama, </a:t>
            </a:r>
            <a:r>
              <a:rPr lang="hr-HR" sz="1200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. holističkom pogledu na svijet</a:t>
            </a:r>
          </a:p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Školski kurikulum razrađen je po odgojno-obrazovnim područjima i aktivnostima na dogovorenim obrascima uz štovanje </a:t>
            </a:r>
          </a:p>
          <a:p>
            <a:pPr algn="just"/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neophodnih sastavnica. Objavljen je na mrežnim stranicama škole, te je dostupan učenicima, roditeljima i svima zainteresiranim za život i rad škole</a:t>
            </a: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/izvannastavne aktivnosti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20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96063444"/>
              </p:ext>
            </p:extLst>
          </p:nvPr>
        </p:nvGraphicFramePr>
        <p:xfrm>
          <a:off x="611560" y="980728"/>
          <a:ext cx="8136904" cy="5164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224136"/>
                <a:gridCol w="1224136"/>
                <a:gridCol w="1008112"/>
                <a:gridCol w="1080120"/>
                <a:gridCol w="729318"/>
                <a:gridCol w="854363"/>
                <a:gridCol w="864591"/>
              </a:tblGrid>
              <a:tr h="88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52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KOŠARKA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Usvajanje elemenata košarkaške igre, tehnika, taktika, pravila igre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Stjecanje vještina i znanja iz športske aktivnosti za koju su učenici posebno zainteresirani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Zorica Poljak-Meković,prof. uciteljica TZK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Timski rad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Tijekom nastavne godine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2013./2014.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500,00 kn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Praćenje učenika uz konzultaciju sa specijalistom šlolske medicine (rezultati rada, finalna provjera)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208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KOREKTIVNA GIMNASTIKA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Korektivnim vježbama poboljšati zdravstveni problem (loše držanje tijela i ravna stopala)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Korektivnim vježbama ispraviti određenu tjelesnu poteškoću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Zorica Poljak-Meković, prof. uciteljica TZK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Individualni </a:t>
                      </a: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i timski rad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Tijekom nastavne godine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2013./2014.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 kn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Praćenje učenika uz konzultaciju sa specijalistom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školske </a:t>
                      </a: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medicine (rezultati rada, finalna provjera)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26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LIKOVNJACI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Proširiti znanja </a:t>
                      </a: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 i vještine usvojene </a:t>
                      </a: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na nastavi </a:t>
                      </a: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te </a:t>
                      </a: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potaknuti učenike na simboličko i kreativno promišljanje svijeta oko </a:t>
                      </a: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sebe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Arial"/>
                          <a:ea typeface="Times New Roman"/>
                          <a:cs typeface="Times New Roman"/>
                        </a:rPr>
                        <a:t>Osposobiti učenike za samostalno likovno izražavanje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Arial"/>
                          <a:ea typeface="Times New Roman"/>
                          <a:cs typeface="Times New Roman"/>
                        </a:rPr>
                        <a:t>Tihana Debeljuh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49580"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Grupni oblik rada na konkretnim likovnim zadacima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Tijekom školske </a:t>
                      </a: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godine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2013./14.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Arial"/>
                          <a:ea typeface="Times New Roman"/>
                          <a:cs typeface="Times New Roman"/>
                        </a:rPr>
                        <a:t>Potrošni materijal- 1000,00 kuna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Usmeno vrednovanje rezultata kroz razgovor tijekom cijele godine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2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ODBOJKA</a:t>
                      </a:r>
                      <a:endParaRPr lang="hr-H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Postizane uspjeha u stvaralaštvu motoričkim izrazom, omogućiti stjecanje znatno većih motoričkih i teorijskih informacija u izabranoj kineziološkoj aktivnosti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Stvaralačka afirmacija i trajno opredjeljenje i angažiranje za bavljenje sportom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Zorica Poljak –</a:t>
                      </a:r>
                      <a:r>
                        <a:rPr lang="hr-HR" sz="8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Meković</a:t>
                      </a: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prof</a:t>
                      </a:r>
                      <a:r>
                        <a:rPr lang="hr-HR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tjelesne </a:t>
                      </a: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kulture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Timski rad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Individualni rad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šk. god. 2013./2014.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Sportska oprema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500kn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natjecanja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/izvannastavne aktivnosti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21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3461757"/>
              </p:ext>
            </p:extLst>
          </p:nvPr>
        </p:nvGraphicFramePr>
        <p:xfrm>
          <a:off x="467544" y="1124744"/>
          <a:ext cx="8136904" cy="5000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3"/>
                <a:gridCol w="1647183"/>
                <a:gridCol w="1080120"/>
                <a:gridCol w="936104"/>
                <a:gridCol w="852126"/>
                <a:gridCol w="785818"/>
                <a:gridCol w="857256"/>
                <a:gridCol w="961184"/>
              </a:tblGrid>
              <a:tr h="88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52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cap="all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Pjevački zbor</a:t>
                      </a:r>
                      <a:endParaRPr lang="hr-HR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Usavršavanje vokalne tehnike.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Upoznavanje sa zborskom literaturom.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Razvijanje kritičkog mišljenja.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Javnim nastupima privikavati se na sudjelovanje u kulturnom životu zajednice.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Kulturna svijest i izražavanje,te sudjelovanje u kulturnim manifestacijama škole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Učiteljica Marina </a:t>
                      </a:r>
                      <a:r>
                        <a:rPr lang="hr-HR" sz="900" dirty="0" err="1">
                          <a:latin typeface="Times New Roman"/>
                          <a:ea typeface="Times New Roman"/>
                          <a:cs typeface="Times New Roman"/>
                        </a:rPr>
                        <a:t>Šestić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Skupno i individualno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Tijekom školske godine,jedan sat tjedno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 kn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Opisno praćenje i analiza rada na kraju školske godine</a:t>
                      </a:r>
                    </a:p>
                  </a:txBody>
                  <a:tcPr marL="68580" marR="68580" marT="0" marB="0" anchor="ctr" anchorCtr="1"/>
                </a:tc>
              </a:tr>
              <a:tr h="12208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Mali nogomet za uzrast od 7.do 8.razreda</a:t>
                      </a:r>
                      <a:endParaRPr lang="hr-HR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Kroz program obuke nogometa razviti kod djece osnove nogometne igre. Razvijanje sportskog duha, želje za pobjedom.  Osposobiti učenike za primjenu</a:t>
                      </a:r>
                      <a:r>
                        <a:rPr lang="hr-HR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naučenih znanja koja omogućuju samostalno tjelesno vježbanje radi veće kvalitete življenja.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Razvijanje prijateljstva, ljubavi prema nogometu, kao i prema drugim kolektivnim sportovima.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Učitelj TZK , M. Pavičić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Provođenje treninga , 2 sata tjedno. Odlasci na prijateljske utakmice.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školske godine.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Trošak nabave lopti i prijevoza na gostujuće utakmice.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Cca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1400,00 kn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Analiza utakmica. Razgovor o postignutim rezultatima.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6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Foto skupina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Razviti osjećaj za estetiku,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kreativno i simboličko razmišljanje,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upoznati učenike s novim tehnologijama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Obilježiti sva događanja u školi tijekom školske godine, organizirati školsku izložbu,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napraviti fotografije na dogovorene teme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Ivana </a:t>
                      </a:r>
                      <a:r>
                        <a:rPr lang="hr-HR" sz="900" dirty="0" err="1">
                          <a:latin typeface="Times New Roman"/>
                          <a:ea typeface="Times New Roman"/>
                          <a:cs typeface="Times New Roman"/>
                        </a:rPr>
                        <a:t>Dodig</a:t>
                      </a: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Fotografiranje, skeniranje, digitalna obrada fotografije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Tijekom</a:t>
                      </a:r>
                      <a:r>
                        <a:rPr lang="hr-HR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školske godine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Do 400 kn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Školska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izložba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/izvannastavne aktivnosti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22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97267"/>
              </p:ext>
            </p:extLst>
          </p:nvPr>
        </p:nvGraphicFramePr>
        <p:xfrm>
          <a:off x="179512" y="1196752"/>
          <a:ext cx="8786873" cy="464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253"/>
                <a:gridCol w="1485866"/>
                <a:gridCol w="1223421"/>
                <a:gridCol w="900119"/>
                <a:gridCol w="1214446"/>
                <a:gridCol w="741168"/>
                <a:gridCol w="878688"/>
                <a:gridCol w="951912"/>
              </a:tblGrid>
              <a:tr h="1312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Način </a:t>
                      </a: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realizacije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0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Povrtlarska</a:t>
                      </a:r>
                      <a:endParaRPr lang="hr-HR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pt-B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tjecati teorijska i praktična znanja o poljoprivrednoj</a:t>
                      </a:r>
                      <a:endParaRPr lang="hr-H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proizvodnji</a:t>
                      </a:r>
                      <a:endParaRPr lang="hr-H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sudjelovati na sajmovima i plasiranje proizvoda</a:t>
                      </a:r>
                      <a:endParaRPr lang="hr-H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0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Suzana</a:t>
                      </a:r>
                      <a:r>
                        <a:rPr kumimoji="0" lang="it-IT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10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Katić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10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vjeroučiteljica</a:t>
                      </a:r>
                      <a:r>
                        <a:rPr kumimoji="0" lang="it-IT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hr-H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hr-HR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praktični</a:t>
                      </a:r>
                      <a:r>
                        <a:rPr lang="it-IT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</a:t>
                      </a:r>
                      <a:r>
                        <a:rPr lang="it-IT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u </a:t>
                      </a:r>
                      <a:r>
                        <a:rPr lang="it-IT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plasteniku</a:t>
                      </a:r>
                      <a:r>
                        <a:rPr lang="it-IT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 </a:t>
                      </a:r>
                      <a:r>
                        <a:rPr lang="it-IT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kompostištu</a:t>
                      </a:r>
                      <a:endParaRPr lang="hr-H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/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program će se ostvarivati tijekom školske godine</a:t>
                      </a:r>
                    </a:p>
                    <a:p>
                      <a:pPr algn="ctr"/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materijal i sredstva za rad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cca</a:t>
                      </a:r>
                      <a:r>
                        <a:rPr lang="hr-H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2000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prodaja</a:t>
                      </a:r>
                      <a:r>
                        <a:rPr lang="hr-HR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proizvedenih proizvoda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87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35280" cy="490066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  </a:t>
            </a:r>
            <a:r>
              <a:rPr lang="hr-HR" sz="2400" b="1" dirty="0" err="1" smtClean="0"/>
              <a:t>izvanučionička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23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8661242"/>
              </p:ext>
            </p:extLst>
          </p:nvPr>
        </p:nvGraphicFramePr>
        <p:xfrm>
          <a:off x="179512" y="836712"/>
          <a:ext cx="8280921" cy="540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368152"/>
                <a:gridCol w="1362417"/>
                <a:gridCol w="1079015"/>
                <a:gridCol w="899612"/>
                <a:gridCol w="691404"/>
                <a:gridCol w="695000"/>
                <a:gridCol w="1105201"/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Kontinentalna šuma</a:t>
                      </a:r>
                      <a:endParaRPr lang="hr-H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Upoznati kontinentalno listopadno i vazdazeleno drveće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Naučiti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herbarizirati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prepoznavati različite vrste drveća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Kardo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biologije i kemije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 6.razreda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Prikupljanje materijala sa terena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listopad – studeni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nula kuna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Prema predmetnim elementima i kriterijima ocjenjivanja</a:t>
                      </a:r>
                    </a:p>
                  </a:txBody>
                  <a:tcPr marL="68580" marR="68580" marT="0" marB="0" anchor="ctr" anchorCtr="1"/>
                </a:tc>
              </a:tr>
              <a:tr h="890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Plastenik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Upoznati rast biljke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cvjetnjače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Naučiti pratiti faze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razvoja biljke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Kardo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biologije i kemije </a:t>
                      </a:r>
                      <a:endParaRPr lang="hr-HR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 5.razreda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 u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plasteniku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ožujak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nula kuna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Prema predmetnim elementima i kriterijima ocjenjivanja</a:t>
                      </a:r>
                    </a:p>
                  </a:txBody>
                  <a:tcPr marL="68580" marR="68580" marT="0" marB="0" anchor="ctr" anchorCtr="1"/>
                </a:tc>
              </a:tr>
              <a:tr h="1113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hr-HR" sz="1100" b="1" kern="1200" dirty="0" smtClean="0">
                        <a:solidFill>
                          <a:schemeClr val="dk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hr-H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Tjedan mozga</a:t>
                      </a:r>
                      <a:endParaRPr lang="hr-HR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hr-HR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Popularizacija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prirodoslovnih 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tema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Stjecanje navike odlazaka na manifestacije sličnog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karaktera 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Kardo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hr-HR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biologije i kemije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 5.-8..razr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Radionice predviđene prema programu festivala</a:t>
                      </a:r>
                    </a:p>
                    <a:p>
                      <a:endParaRPr lang="hr-HR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ožujak 2014.</a:t>
                      </a:r>
                    </a:p>
                    <a:p>
                      <a:endParaRPr lang="hr-HR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Prijevoz učenika do Osijeka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Prema predmetnim elementima i kriterijima ocjenjivanja</a:t>
                      </a:r>
                    </a:p>
                  </a:txBody>
                  <a:tcPr marL="68580" marR="68580" marT="0" marB="0" anchor="ctr" anchorCtr="1"/>
                </a:tc>
              </a:tr>
              <a:tr h="832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Travnjaci</a:t>
                      </a:r>
                      <a:endParaRPr lang="hr-H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Upoznati biljke koje rastu na travnjaku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Naučiti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herbarizirati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prepoznavati biljke na travnjaku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Kardo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biologije i kemije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 6.razreda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Prikupljanje materijala sa terena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travanj – svibanj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nula kuna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Prema predmetnim elementima i kriterijima ocjenjivanja</a:t>
                      </a:r>
                    </a:p>
                  </a:txBody>
                  <a:tcPr marL="68580" marR="68580" marT="0" marB="0" anchor="ctr" anchorCtr="1"/>
                </a:tc>
              </a:tr>
              <a:tr h="978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Arial"/>
                          <a:ea typeface="Times New Roman"/>
                          <a:cs typeface="Times New Roman"/>
                        </a:rPr>
                        <a:t>Festival znanosti</a:t>
                      </a:r>
                      <a:endParaRPr lang="hr-H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Popularizacija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prirodoslovnih 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tema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Stjecanje navike odlazaka na manifestacije sličnog karaktera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Kardo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biologije i kemije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učenici 7.i 8 razreda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Radionice predviđene prema programu festivala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travanj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Prijevoz učenika do Osijeka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Prema predmetnim elementima i kriterijima ocjenjivanja</a:t>
                      </a: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  </a:t>
            </a:r>
            <a:r>
              <a:rPr lang="hr-HR" sz="2400" b="1" dirty="0" err="1" smtClean="0"/>
              <a:t>izvanučionička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24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4290687"/>
              </p:ext>
            </p:extLst>
          </p:nvPr>
        </p:nvGraphicFramePr>
        <p:xfrm>
          <a:off x="357158" y="1214422"/>
          <a:ext cx="8280921" cy="3877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296144"/>
                <a:gridCol w="1362417"/>
                <a:gridCol w="980217"/>
                <a:gridCol w="998410"/>
                <a:gridCol w="879390"/>
                <a:gridCol w="586260"/>
                <a:gridCol w="1025955"/>
              </a:tblGrid>
              <a:tr h="795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/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/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/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/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/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 err="1"/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/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/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85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err="1"/>
                        <a:t>My</a:t>
                      </a:r>
                      <a:r>
                        <a:rPr lang="hr-HR" sz="1200" dirty="0"/>
                        <a:t>  </a:t>
                      </a:r>
                      <a:r>
                        <a:rPr lang="hr-HR" sz="1200" dirty="0" err="1"/>
                        <a:t>Village</a:t>
                      </a:r>
                      <a:r>
                        <a:rPr lang="hr-HR" sz="1200" dirty="0"/>
                        <a:t> Ernestinovo, </a:t>
                      </a:r>
                      <a:r>
                        <a:rPr lang="hr-HR" sz="1200" dirty="0" err="1"/>
                        <a:t>Šodolovci</a:t>
                      </a:r>
                      <a:r>
                        <a:rPr lang="hr-HR" sz="1200" dirty="0"/>
                        <a:t>, …..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Upoznati se sa selom i seljanima i primijeniti u nastavi engleskog  jezika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Razvijati sposobnosti razgovora, pisanja i fotografiranja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Učiteljica </a:t>
                      </a:r>
                      <a:r>
                        <a:rPr lang="hr-HR" sz="1000" dirty="0" err="1"/>
                        <a:t>eng.jezika</a:t>
                      </a:r>
                      <a:r>
                        <a:rPr lang="hr-HR" sz="1000" dirty="0"/>
                        <a:t> B. </a:t>
                      </a:r>
                      <a:r>
                        <a:rPr lang="hr-HR" sz="1000" dirty="0" err="1"/>
                        <a:t>Dimić</a:t>
                      </a:r>
                      <a:r>
                        <a:rPr lang="hr-HR" sz="1000" dirty="0"/>
                        <a:t>, učiteljica informatike A. Leko  i učenici šestih razreda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/>
                        <a:t>Prikupljanje materijala i podataka (fotografije, video zapisi) i obrada podataka.</a:t>
                      </a:r>
                      <a:endParaRPr lang="hr-HR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15. studeni 2013.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/>
                        <a:t>100 kn</a:t>
                      </a:r>
                      <a:endParaRPr lang="hr-HR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Izrada filma, plakata.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Evaluacijski listići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11008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Bicikl</a:t>
                      </a:r>
                      <a:r>
                        <a:rPr lang="hr-HR" sz="1200" baseline="0" dirty="0" smtClean="0"/>
                        <a:t> u </a:t>
                      </a:r>
                      <a:r>
                        <a:rPr lang="hr-HR" sz="1200" dirty="0" smtClean="0"/>
                        <a:t> prometu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Usvojiti znanja iz prometnih propisa i pravila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Upoznati dijelove i opremu bicikla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Steći vještine upravljanja biciklom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Razvijati tehniku vožnje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Učiteljica </a:t>
                      </a:r>
                      <a:r>
                        <a:rPr lang="hr-HR" sz="1000" dirty="0" err="1"/>
                        <a:t>teh</a:t>
                      </a:r>
                      <a:r>
                        <a:rPr lang="hr-HR" sz="1000" dirty="0"/>
                        <a:t>. kulture, A. Leko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Vožnja na poligonu u školskom dvorištu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Svibanj </a:t>
                      </a:r>
                      <a:r>
                        <a:rPr lang="hr-HR" sz="1000" dirty="0" smtClean="0"/>
                        <a:t>2014.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100,00 kn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Prema predmetnim elementima i kriterijima ocjenjivanja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825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Kulturne</a:t>
                      </a:r>
                      <a:r>
                        <a:rPr lang="hr-HR" sz="1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ustanove u Osijeku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Upoznati se s </a:t>
                      </a:r>
                      <a:r>
                        <a:rPr lang="hr-HR" sz="1000" dirty="0" err="1" smtClean="0">
                          <a:effectLst/>
                        </a:rPr>
                        <a:t>Malakološkim</a:t>
                      </a:r>
                      <a:r>
                        <a:rPr lang="hr-HR" sz="1000" dirty="0" smtClean="0">
                          <a:effectLst/>
                        </a:rPr>
                        <a:t> muzejom,Katedralom i orguljama</a:t>
                      </a:r>
                      <a:r>
                        <a:rPr lang="hr-HR" sz="1000" baseline="0" dirty="0" smtClean="0">
                          <a:effectLst/>
                        </a:rPr>
                        <a:t> te Galerijom likovnih umjetnosti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Razvijati svijest o vrijednostima kulturnih ustanova,povezati</a:t>
                      </a:r>
                      <a:r>
                        <a:rPr lang="hr-HR" sz="1000" baseline="0" dirty="0" smtClean="0">
                          <a:effectLst/>
                        </a:rPr>
                        <a:t> školsko gradivo sa praktičnim obilaskom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err="1" smtClean="0">
                          <a:effectLst/>
                        </a:rPr>
                        <a:t>M.Šestić</a:t>
                      </a:r>
                      <a:r>
                        <a:rPr lang="hr-HR" sz="1000" dirty="0" smtClean="0">
                          <a:effectLst/>
                        </a:rPr>
                        <a:t>,</a:t>
                      </a:r>
                      <a:r>
                        <a:rPr lang="hr-HR" sz="1000" dirty="0" err="1" smtClean="0">
                          <a:effectLst/>
                        </a:rPr>
                        <a:t>I.Kardo</a:t>
                      </a:r>
                      <a:r>
                        <a:rPr lang="hr-HR" sz="1000" dirty="0" smtClean="0">
                          <a:effectLst/>
                        </a:rPr>
                        <a:t>,</a:t>
                      </a:r>
                      <a:r>
                        <a:rPr lang="hr-HR" sz="1000" dirty="0" err="1" smtClean="0">
                          <a:effectLst/>
                        </a:rPr>
                        <a:t>S.Katić</a:t>
                      </a:r>
                      <a:r>
                        <a:rPr lang="hr-HR" sz="1000" dirty="0" smtClean="0">
                          <a:effectLst/>
                        </a:rPr>
                        <a:t>,</a:t>
                      </a:r>
                      <a:r>
                        <a:rPr lang="hr-HR" sz="1000" dirty="0" err="1" smtClean="0">
                          <a:effectLst/>
                        </a:rPr>
                        <a:t>T.Debeljuh</a:t>
                      </a:r>
                      <a:r>
                        <a:rPr lang="hr-HR" sz="1000" dirty="0" smtClean="0">
                          <a:effectLst/>
                        </a:rPr>
                        <a:t>  </a:t>
                      </a:r>
                      <a:r>
                        <a:rPr lang="hr-HR" sz="1000" smtClean="0">
                          <a:effectLst/>
                        </a:rPr>
                        <a:t>s učenicima 6.razreda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Integrirani</a:t>
                      </a:r>
                      <a:r>
                        <a:rPr lang="hr-HR" sz="1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dan u suradnji s OŠ Antunovac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Ožujak 2014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50 </a:t>
                      </a:r>
                      <a:r>
                        <a:rPr lang="hr-HR" sz="1000" dirty="0">
                          <a:effectLst/>
                        </a:rPr>
                        <a:t>kn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Izrada plakata i prezentacije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435280" cy="476672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 projekti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25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07585205"/>
              </p:ext>
            </p:extLst>
          </p:nvPr>
        </p:nvGraphicFramePr>
        <p:xfrm>
          <a:off x="323528" y="692696"/>
          <a:ext cx="8535891" cy="4324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118"/>
                <a:gridCol w="1203588"/>
                <a:gridCol w="1284160"/>
                <a:gridCol w="1057544"/>
                <a:gridCol w="1208620"/>
                <a:gridCol w="840619"/>
                <a:gridCol w="745698"/>
                <a:gridCol w="1057544"/>
              </a:tblGrid>
              <a:tr h="839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18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latin typeface="Times New Roman"/>
                          <a:ea typeface="Times New Roman"/>
                          <a:cs typeface="Times New Roman"/>
                        </a:rPr>
                        <a:t>Valentinovo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Obilježavanje Valentinova na zabavan, poučan i kreativan način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Razvijanje sposobnosti razgovora, recitiranja i pjevanja pjesmica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Učiteljica engleskog B. Dimić, i učenici 8. razreda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Školska radionica i igraonica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14. veljače </a:t>
                      </a:r>
                      <a:r>
                        <a:rPr lang="hr-HR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2014.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latin typeface="Times New Roman"/>
                          <a:ea typeface="Times New Roman"/>
                          <a:cs typeface="Times New Roman"/>
                        </a:rPr>
                        <a:t>500 kn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Times New Roman"/>
                          <a:ea typeface="Times New Roman"/>
                          <a:cs typeface="Times New Roman"/>
                        </a:rPr>
                        <a:t>Sudjelovanje u školskom kvizu i kreativne radionice</a:t>
                      </a:r>
                    </a:p>
                  </a:txBody>
                  <a:tcPr marL="68580" marR="68580" marT="0" marB="0" anchor="ctr"/>
                </a:tc>
              </a:tr>
              <a:tr h="1161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„Govore nam naši stari“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Stjecanje znanja o tradiciji uzgoja i upotrebe ljekovitog bilja i meda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za samostalan istr. rad različitih oblika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Učenici povjesničari, učiteljica povijesti Natalija Bulić-</a:t>
                      </a:r>
                      <a:r>
                        <a:rPr lang="hr-HR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Kuić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radionice, terenska nastava, učenički istr. radovi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Kroz školsku godinu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9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prezentacija i evaluacija projekta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618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Sigurno u prometu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Usvojiti znanja iz prometnih propisa i pravila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Upoznati dijelove i opremu bicikla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Steći vještine upravljanja biciklom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Razvijati tehniku vožnje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Učiteljica </a:t>
                      </a:r>
                      <a:r>
                        <a:rPr lang="hr-HR" sz="1000" dirty="0" err="1"/>
                        <a:t>teh</a:t>
                      </a:r>
                      <a:r>
                        <a:rPr lang="hr-HR" sz="1000" dirty="0"/>
                        <a:t>. kulture, A. Leko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Izrada makete naselja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Vožnja </a:t>
                      </a:r>
                      <a:r>
                        <a:rPr lang="hr-HR" sz="1000" dirty="0"/>
                        <a:t>na poligonu u školskom dvorištu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Svibanj </a:t>
                      </a:r>
                      <a:r>
                        <a:rPr lang="hr-HR" sz="1000" dirty="0" smtClean="0"/>
                        <a:t>2014.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100,00 kn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Prema predmetnim elementima i kriterijima ocjenjivanja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435280" cy="476672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 projekti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26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47080677"/>
              </p:ext>
            </p:extLst>
          </p:nvPr>
        </p:nvGraphicFramePr>
        <p:xfrm>
          <a:off x="357157" y="785794"/>
          <a:ext cx="8427817" cy="4181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507"/>
                <a:gridCol w="1121550"/>
                <a:gridCol w="1267901"/>
                <a:gridCol w="1138941"/>
                <a:gridCol w="945700"/>
                <a:gridCol w="998516"/>
                <a:gridCol w="864096"/>
                <a:gridCol w="900606"/>
              </a:tblGrid>
              <a:tr h="918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0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Domovinski rat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Stjecanje znanja o događajima u Domovinskom ratu, sačuvati sjećanje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za samostalan istr. rad različitih oblika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Učenici povjesničari, učiteljica povijesti Natalija Bulić-Kuić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radionice, terenska nastava, učenički istr. radovi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Kroz školsku godinu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2 000,00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prezentacija, evaluacija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29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000" b="1" cap="all" dirty="0">
                          <a:latin typeface="Arial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hr-HR" sz="1000" b="1" cap="all" dirty="0">
                          <a:latin typeface="Arial"/>
                          <a:ea typeface="Times New Roman"/>
                          <a:cs typeface="Times New Roman"/>
                        </a:rPr>
                        <a:t>đ</a:t>
                      </a:r>
                      <a:r>
                        <a:rPr lang="pt-BR" sz="1000" b="1" cap="all" dirty="0">
                          <a:latin typeface="Arial"/>
                          <a:ea typeface="Times New Roman"/>
                          <a:cs typeface="Times New Roman"/>
                        </a:rPr>
                        <a:t>unarodna 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000" b="1" cap="all" dirty="0">
                          <a:latin typeface="Arial"/>
                          <a:ea typeface="Times New Roman"/>
                          <a:cs typeface="Times New Roman"/>
                        </a:rPr>
                        <a:t>kolonija mladih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Stvaranje kreativne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multikulturalne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socijalno osjetljive ličnosti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Razvoj kreativnosti, multikulturalnosti,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inkluzije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održavanje 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kulturne tradicije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Ravnatelj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it-IT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voditelj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it-IT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radionica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Međunaro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</a:t>
                      </a:r>
                      <a:r>
                        <a:rPr lang="it-IT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ni</a:t>
                      </a:r>
                      <a:r>
                        <a:rPr lang="it-IT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projekt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1.12. 2013. do</a:t>
                      </a:r>
                      <a:r>
                        <a:rPr lang="hr-HR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1.12. 2014.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Materiali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radionice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10 000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kn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Smještaj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sudionika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5000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Prehrana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sudionika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7000kn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Honorari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voditelja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20 000kn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Ostalo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10 000kn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Evaluacijski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upitnici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roditelje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polaznike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voditelje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stručna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analiza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voditelja</a:t>
                      </a:r>
                      <a:r>
                        <a:rPr lang="it-IT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it-IT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radionica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435280" cy="476672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 projekti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27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1291105"/>
              </p:ext>
            </p:extLst>
          </p:nvPr>
        </p:nvGraphicFramePr>
        <p:xfrm>
          <a:off x="395536" y="548680"/>
          <a:ext cx="8286809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467"/>
                <a:gridCol w="1275369"/>
                <a:gridCol w="1216738"/>
                <a:gridCol w="1092981"/>
                <a:gridCol w="961077"/>
                <a:gridCol w="904685"/>
                <a:gridCol w="829227"/>
                <a:gridCol w="864265"/>
              </a:tblGrid>
              <a:tr h="627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38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PROJEKT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MEĐUNARODNE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EKO-ŠKOLE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Kontinuirano razvijati ljubav prema prirodi i njenom očuvanju. Razvijanje i njegovanje ekološke svijesti i ponašanja. Osjećaj ponosa i pripadnosti takvoj školi. 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Širenje ekološke svijesti u školi i njenoj okolini.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Briga o okolišu,  prirodi, biljnom i životinjskom svijetu. Čuvanje  prirodnih bogatstva koja nas okružuju, posebice vode. Štednja energije, vode i papira.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Marina </a:t>
                      </a: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Alerić, 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koordinatori </a:t>
                      </a:r>
                      <a:r>
                        <a:rPr lang="hr-HR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eko-škole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Damir </a:t>
                      </a:r>
                      <a:r>
                        <a:rPr lang="hr-HR" sz="9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Škrlec</a:t>
                      </a: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ravnatelj škole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Svi radnici i učenici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Roditelji.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Predstavnici lokalne zajednice.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Kroz sve oblike odgojno-obrazovnog rada, akcije uređenja okoliša, akcije sakupljanja starog papira, predavanja, prezentacije, izložbe, natjecanja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Kontinuirano tijekom godine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Članarina eko-škole – 5.000,00 kn,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Svečanost za Dan eko-škole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cca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2000 kn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Međusobno praćenje ostvarenja programa,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eko-kvizovi, natjecanje razrednih odjela u sakupljanju papira i plastične ambalaže, nagrađivanje </a:t>
                      </a:r>
                      <a:r>
                        <a:rPr lang="hr-HR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najuspješnijih.</a:t>
                      </a: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68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435280" cy="476672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 projekti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28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1832459"/>
              </p:ext>
            </p:extLst>
          </p:nvPr>
        </p:nvGraphicFramePr>
        <p:xfrm>
          <a:off x="395536" y="548680"/>
          <a:ext cx="8286809" cy="353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467"/>
                <a:gridCol w="1275369"/>
                <a:gridCol w="1216738"/>
                <a:gridCol w="1092981"/>
                <a:gridCol w="961077"/>
                <a:gridCol w="904685"/>
                <a:gridCol w="829227"/>
                <a:gridCol w="864265"/>
              </a:tblGrid>
              <a:tr h="627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8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+mn-lt"/>
                          <a:ea typeface="Times New Roman"/>
                        </a:rPr>
                        <a:t>Blago zemlje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+mn-lt"/>
                          <a:ea typeface="Times New Roman"/>
                        </a:rPr>
                        <a:t>minerali</a:t>
                      </a:r>
                      <a:r>
                        <a:rPr lang="hr-HR" sz="1000" b="1" dirty="0" smtClean="0">
                          <a:latin typeface="+mn-lt"/>
                          <a:ea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latin typeface="+mn-lt"/>
                          <a:ea typeface="Times New Roman"/>
                        </a:rPr>
                        <a:t>stijene,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latin typeface="+mn-lt"/>
                          <a:ea typeface="Times New Roman"/>
                        </a:rPr>
                        <a:t>fosili</a:t>
                      </a:r>
                      <a:endParaRPr lang="hr-HR" sz="1000" b="1" dirty="0">
                        <a:latin typeface="+mn-lt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+mn-lt"/>
                          <a:ea typeface="Times New Roman"/>
                          <a:cs typeface="Times New Roman"/>
                        </a:rPr>
                        <a:t>povezati sadržaje iz predmeta </a:t>
                      </a:r>
                      <a:r>
                        <a:rPr lang="hr-HR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kem</a:t>
                      </a:r>
                      <a:r>
                        <a:rPr lang="hr-HR" sz="900" dirty="0" smtClean="0">
                          <a:latin typeface="+mn-lt"/>
                          <a:ea typeface="Times New Roman"/>
                          <a:cs typeface="Times New Roman"/>
                        </a:rPr>
                        <a:t>,bio,geo,mat,lik, </a:t>
                      </a:r>
                      <a:r>
                        <a:rPr lang="hr-HR" sz="900" dirty="0">
                          <a:latin typeface="+mn-lt"/>
                          <a:ea typeface="Times New Roman"/>
                          <a:cs typeface="Times New Roman"/>
                        </a:rPr>
                        <a:t>sa primjenom u svakodnevnom životu na temelju uzoraka iz zbirke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+mn-lt"/>
                          <a:ea typeface="Times New Roman"/>
                          <a:cs typeface="Times New Roman"/>
                        </a:rPr>
                        <a:t>*razviti suradničko učenje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+mn-lt"/>
                          <a:ea typeface="Times New Roman"/>
                          <a:cs typeface="Times New Roman"/>
                        </a:rPr>
                        <a:t>*odgovorno izvršavati preuzete zadatke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+mn-lt"/>
                          <a:ea typeface="Times New Roman"/>
                          <a:cs typeface="Times New Roman"/>
                        </a:rPr>
                        <a:t>*razviti sposobnost javnog nastupanja i govorenja pred drugima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9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latin typeface="Arial"/>
                          <a:ea typeface="Times New Roman"/>
                          <a:cs typeface="Times New Roman"/>
                        </a:rPr>
                        <a:t>Ivana </a:t>
                      </a:r>
                      <a:r>
                        <a:rPr lang="hr-HR" sz="900" b="1" dirty="0" err="1">
                          <a:latin typeface="Arial"/>
                          <a:ea typeface="Times New Roman"/>
                          <a:cs typeface="Times New Roman"/>
                        </a:rPr>
                        <a:t>Kardo</a:t>
                      </a:r>
                      <a:r>
                        <a:rPr lang="hr-HR" sz="900" b="1" dirty="0"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  <a:endParaRPr lang="hr-HR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err="1">
                          <a:latin typeface="Arial"/>
                          <a:ea typeface="Times New Roman"/>
                          <a:cs typeface="Times New Roman"/>
                        </a:rPr>
                        <a:t>prof.bio</a:t>
                      </a: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. i </a:t>
                      </a:r>
                      <a:r>
                        <a:rPr lang="hr-HR" sz="900" dirty="0" err="1">
                          <a:latin typeface="Arial"/>
                          <a:ea typeface="Times New Roman"/>
                          <a:cs typeface="Times New Roman"/>
                        </a:rPr>
                        <a:t>kem</a:t>
                      </a:r>
                      <a:r>
                        <a:rPr lang="hr-HR" sz="90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hr-H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izložba otvorena za javnost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radionice 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11.-15.11.2013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materijal za postavljanje izložbe i radionice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  <a:cs typeface="Times New Roman"/>
                        </a:rPr>
                        <a:t>250 kn</a:t>
                      </a:r>
                      <a:endParaRPr lang="hr-HR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</a:rPr>
                        <a:t>Anketa na početku projekta i evaluacijski listići na kraju.</a:t>
                      </a:r>
                      <a:endParaRPr lang="hr-HR" sz="9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</a:rPr>
                        <a:t>Panoi u holu škole.</a:t>
                      </a:r>
                      <a:endParaRPr lang="hr-HR" sz="900" dirty="0" smtClean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  <a:tr h="1278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Arial"/>
                          <a:ea typeface="Times New Roman"/>
                        </a:rPr>
                        <a:t>Europski dan parkova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</a:rPr>
                        <a:t>Ernestinovački park</a:t>
                      </a:r>
                      <a:endParaRPr lang="hr-HR" sz="10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</a:rPr>
                        <a:t>upoznati i istražiti biljni svijet parka kraj škole te važnost i ulogu parka </a:t>
                      </a:r>
                      <a:endParaRPr lang="hr-HR" sz="9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</a:rPr>
                        <a:t>*razviti suradničko učenje</a:t>
                      </a:r>
                      <a:endParaRPr lang="hr-HR" sz="9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</a:rPr>
                        <a:t>*odgovorno izvršavati preuzete zadatke</a:t>
                      </a:r>
                      <a:endParaRPr lang="hr-HR" sz="9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</a:rPr>
                        <a:t>*razviti sposobnost javnog nastupanja i govorenja pred drugima</a:t>
                      </a:r>
                      <a:endParaRPr lang="hr-HR" sz="9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Ivana </a:t>
                      </a:r>
                      <a:r>
                        <a:rPr lang="hr-HR" sz="900" b="1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Kardo</a:t>
                      </a:r>
                      <a:r>
                        <a:rPr lang="hr-HR" sz="9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prof.bio.i </a:t>
                      </a:r>
                      <a:r>
                        <a:rPr lang="hr-HR" sz="9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kem</a:t>
                      </a:r>
                      <a:r>
                        <a:rPr lang="hr-HR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hr-HR" sz="9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</a:rPr>
                        <a:t>satovi prirode 6.razreda i biologije 7. </a:t>
                      </a:r>
                      <a:r>
                        <a:rPr lang="hr-HR" sz="900" dirty="0" smtClean="0">
                          <a:latin typeface="Arial"/>
                          <a:ea typeface="Times New Roman"/>
                        </a:rPr>
                        <a:t>razreda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9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</a:rPr>
                        <a:t>završna </a:t>
                      </a:r>
                      <a:endParaRPr lang="hr-HR" sz="900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</a:rPr>
                        <a:t>prezentacija</a:t>
                      </a:r>
                      <a:endParaRPr lang="hr-HR" sz="9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</a:rPr>
                        <a:t>travanj-svibanj </a:t>
                      </a:r>
                      <a:r>
                        <a:rPr lang="hr-HR" sz="900" dirty="0" smtClean="0">
                          <a:latin typeface="Arial"/>
                          <a:ea typeface="Times New Roman"/>
                        </a:rPr>
                        <a:t>2014.</a:t>
                      </a:r>
                      <a:endParaRPr lang="hr-HR" sz="9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latin typeface="Arial"/>
                          <a:ea typeface="Times New Roman"/>
                        </a:rPr>
                        <a:t> </a:t>
                      </a:r>
                      <a:endParaRPr lang="hr-HR" sz="900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900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900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900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latin typeface="Arial"/>
                          <a:ea typeface="Times New Roman"/>
                        </a:rPr>
                        <a:t>26.05.2014.</a:t>
                      </a:r>
                      <a:endParaRPr lang="hr-HR" sz="9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anketa, brošure, fotografije,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plakati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 kn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 smtClean="0">
                          <a:latin typeface="Arial"/>
                          <a:ea typeface="Times New Roman"/>
                        </a:rPr>
                        <a:t>Anketa na početku projekta i evaluacijski listići na kraju.</a:t>
                      </a:r>
                      <a:endParaRPr lang="hr-HR" sz="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 smtClean="0">
                          <a:latin typeface="Arial"/>
                          <a:ea typeface="Times New Roman"/>
                        </a:rPr>
                        <a:t>Panoi u holu škole.</a:t>
                      </a:r>
                      <a:endParaRPr lang="hr-HR" sz="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 smtClean="0">
                          <a:latin typeface="Arial"/>
                          <a:ea typeface="Times New Roman"/>
                        </a:rPr>
                        <a:t>Knjižica sa biljnim vrstama parka</a:t>
                      </a:r>
                      <a:endParaRPr lang="hr-HR" sz="800" dirty="0">
                        <a:latin typeface="Arial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68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35280" cy="476672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Predmetna nastava / ostale aktivnosti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29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3497321"/>
              </p:ext>
            </p:extLst>
          </p:nvPr>
        </p:nvGraphicFramePr>
        <p:xfrm>
          <a:off x="251521" y="908721"/>
          <a:ext cx="8712968" cy="462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728"/>
                <a:gridCol w="1228556"/>
                <a:gridCol w="1310800"/>
                <a:gridCol w="1079483"/>
                <a:gridCol w="1233693"/>
                <a:gridCol w="858058"/>
                <a:gridCol w="761167"/>
                <a:gridCol w="1079483"/>
              </a:tblGrid>
              <a:tr h="639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9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 b="1" cap="all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smotra</a:t>
                      </a:r>
                      <a:r>
                        <a:rPr lang="it-IT" sz="1000" b="1" cap="all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1000" b="1" cap="all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učeničkih</a:t>
                      </a:r>
                      <a:r>
                        <a:rPr lang="it-IT" sz="1000" b="1" cap="all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1000" b="1" cap="all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zadruga</a:t>
                      </a:r>
                      <a:r>
                        <a:rPr lang="it-IT" sz="1000" b="1" cap="all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hr-HR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Prezentirati rad učeničke zadruge i razvijati poduzetništva kod </a:t>
                      </a:r>
                      <a:r>
                        <a:rPr lang="pt-B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učenika</a:t>
                      </a: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Osobljavati učenike za inicijativnost i </a:t>
                      </a:r>
                      <a:r>
                        <a:rPr lang="pt-B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poduzetnost</a:t>
                      </a: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Ivana </a:t>
                      </a:r>
                      <a:r>
                        <a:rPr lang="it-IT" sz="9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Kardo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prof.bio.i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kem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voditeljica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zadruge</a:t>
                      </a: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pisanje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izvješća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osmišljavanje izgleda štanda,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nabavka materijala,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priprema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priozvoda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prezentaciju</a:t>
                      </a: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krajem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svibnja</a:t>
                      </a:r>
                      <a:r>
                        <a:rPr lang="it-IT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</a:t>
                      </a: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</a:t>
                      </a:r>
                      <a:r>
                        <a:rPr lang="it-IT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9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god</a:t>
                      </a:r>
                      <a:r>
                        <a:rPr lang="it-IT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ili</a:t>
                      </a:r>
                      <a:r>
                        <a:rPr lang="hr-HR" sz="9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početak lipnja</a:t>
                      </a: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 kn prijevoz učenika i nastavnika, materijal za postavljanje </a:t>
                      </a:r>
                      <a:r>
                        <a:rPr lang="pt-B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štanda</a:t>
                      </a: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Vrednovanje sukladno kriterijima  Županijskog Povjerenstva za provedbu smotre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pt-B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Dodjela priznanja</a:t>
                      </a: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9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</a:tr>
              <a:tr h="11773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EKO</a:t>
                      </a:r>
                      <a:r>
                        <a:rPr lang="hr-HR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ŠKOLA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Dani kruha-dani zahvalnosti za plodove zemlje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Labin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Približiti učenicima</a:t>
                      </a:r>
                      <a:r>
                        <a:rPr lang="hr-HR" sz="9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nastajanje i blagovanje kruha te narodne </a:t>
                      </a:r>
                      <a:r>
                        <a:rPr lang="hr-HR" sz="900" baseline="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običaje.Ukazati</a:t>
                      </a:r>
                      <a:r>
                        <a:rPr lang="hr-HR" sz="9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na važnost zdrave prehrane.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r>
                        <a:rPr lang="pt-B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Osobljavati učenike </a:t>
                      </a: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 prezentaciju ak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tivnost</a:t>
                      </a:r>
                      <a:r>
                        <a:rPr lang="hr-HR" sz="9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 naše škole</a:t>
                      </a:r>
                      <a:r>
                        <a:rPr lang="hr-HR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*razvijati</a:t>
                      </a:r>
                      <a:r>
                        <a:rPr lang="hr-HR" sz="9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hr-HR" sz="9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sposobnost javnog nastupanja i govorenja pred drugima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Marina</a:t>
                      </a:r>
                      <a:r>
                        <a:rPr lang="hr-HR" sz="9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Alerić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Odlazak u Labin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13.listopada 2013.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Izložbeni štand</a:t>
                      </a:r>
                      <a:endParaRPr lang="hr-HR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</a:tr>
              <a:tr h="11773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Sajam </a:t>
                      </a:r>
                      <a:r>
                        <a:rPr lang="hr-HR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ideja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Razvijati kreativnost  i maštu </a:t>
                      </a:r>
                      <a:r>
                        <a:rPr lang="hr-HR" sz="1000" baseline="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učenika.Razvijati</a:t>
                      </a:r>
                      <a:r>
                        <a:rPr lang="hr-HR" sz="10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pozitivan stav prema očuvanju okoliša </a:t>
                      </a:r>
                      <a:r>
                        <a:rPr lang="hr-HR" sz="1000" baseline="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.Poticati</a:t>
                      </a:r>
                      <a:r>
                        <a:rPr lang="hr-HR" sz="10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na ponovnu  uporabu otpada </a:t>
                      </a:r>
                      <a:endParaRPr lang="hr-HR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*Razvijati</a:t>
                      </a:r>
                      <a:r>
                        <a:rPr lang="hr-HR" sz="10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suradnju  sa drugim školama koje provode slične aktivnosti.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</a:t>
                      </a:r>
                      <a:r>
                        <a:rPr lang="pt-B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Osobljavati učenike </a:t>
                      </a: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 prezentaciju ak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tivnost</a:t>
                      </a:r>
                      <a:r>
                        <a:rPr lang="hr-HR" sz="10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 naše škole</a:t>
                      </a:r>
                      <a:r>
                        <a:rPr lang="hr-H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hr-HR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Marina Alerić,</a:t>
                      </a:r>
                      <a:r>
                        <a:rPr lang="hr-HR" sz="10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Ivana </a:t>
                      </a:r>
                      <a:r>
                        <a:rPr lang="hr-HR" sz="1000" baseline="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Kardo</a:t>
                      </a:r>
                      <a:endParaRPr lang="hr-HR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Radionice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 izložbeni štandovi</a:t>
                      </a:r>
                      <a:endParaRPr lang="hr-HR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 travnja 2014.</a:t>
                      </a:r>
                      <a:endParaRPr lang="hr-HR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Materijal za postavljanje štanda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100kuna</a:t>
                      </a:r>
                      <a:endParaRPr lang="hr-HR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Izložbeni štand ovi i evaluacijski listići</a:t>
                      </a:r>
                      <a:endParaRPr lang="hr-HR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</a:t>
            </a:fld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dirty="0" smtClean="0"/>
              <a:t>Školski kurikulum sadrži:</a:t>
            </a:r>
          </a:p>
          <a:p>
            <a:pPr>
              <a:buNone/>
            </a:pPr>
            <a:r>
              <a:rPr lang="hr-HR" dirty="0" smtClean="0"/>
              <a:t> </a:t>
            </a:r>
          </a:p>
          <a:p>
            <a:pPr lvl="0"/>
            <a:r>
              <a:rPr lang="hr-HR" dirty="0" smtClean="0"/>
              <a:t>Plan izborne nastave</a:t>
            </a:r>
          </a:p>
          <a:p>
            <a:pPr lvl="0"/>
            <a:r>
              <a:rPr lang="hr-HR" dirty="0" smtClean="0"/>
              <a:t>Plan dopunske nastave</a:t>
            </a:r>
          </a:p>
          <a:p>
            <a:pPr lvl="0"/>
            <a:r>
              <a:rPr lang="hr-HR" dirty="0" smtClean="0"/>
              <a:t>Plan dodatne nastave</a:t>
            </a:r>
          </a:p>
          <a:p>
            <a:pPr lvl="0"/>
            <a:r>
              <a:rPr lang="hr-HR" dirty="0" smtClean="0"/>
              <a:t>Plan rada </a:t>
            </a:r>
            <a:r>
              <a:rPr lang="hr-HR" dirty="0" err="1" smtClean="0"/>
              <a:t>izvanučioničke</a:t>
            </a:r>
            <a:r>
              <a:rPr lang="hr-HR" dirty="0" smtClean="0"/>
              <a:t> nastave</a:t>
            </a:r>
          </a:p>
          <a:p>
            <a:pPr lvl="0"/>
            <a:r>
              <a:rPr lang="hr-HR" dirty="0" smtClean="0"/>
              <a:t>Izvannastavne aktivnosti </a:t>
            </a:r>
          </a:p>
          <a:p>
            <a:pPr lvl="0"/>
            <a:r>
              <a:rPr lang="hr-HR" dirty="0" smtClean="0"/>
              <a:t>Projekte</a:t>
            </a:r>
          </a:p>
          <a:p>
            <a:pPr lvl="0"/>
            <a:r>
              <a:rPr lang="hr-HR" dirty="0" smtClean="0"/>
              <a:t>Ostale aktivnosti</a:t>
            </a:r>
          </a:p>
          <a:p>
            <a:pPr lvl="0"/>
            <a:r>
              <a:rPr lang="hr-HR" dirty="0" err="1" smtClean="0"/>
              <a:t>Međupredmetne</a:t>
            </a:r>
            <a:r>
              <a:rPr lang="hr-HR" dirty="0" smtClean="0"/>
              <a:t> teme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Ernestinovo, </a:t>
            </a:r>
            <a:r>
              <a:rPr lang="hr-HR" dirty="0" smtClean="0"/>
              <a:t>26</a:t>
            </a:r>
            <a:r>
              <a:rPr lang="hr-HR" dirty="0" smtClean="0"/>
              <a:t>. </a:t>
            </a:r>
            <a:r>
              <a:rPr lang="hr-HR" dirty="0" smtClean="0"/>
              <a:t>rujna 2013.</a:t>
            </a:r>
          </a:p>
          <a:p>
            <a:pPr>
              <a:buNone/>
            </a:pPr>
            <a:r>
              <a:rPr lang="hr-HR" dirty="0" smtClean="0"/>
              <a:t> </a:t>
            </a:r>
          </a:p>
          <a:p>
            <a:pPr>
              <a:buNone/>
            </a:pPr>
            <a:r>
              <a:rPr lang="hr-HR" dirty="0" smtClean="0"/>
              <a:t>Ravnatelj:     				Predsjednik Školskog odbora:</a:t>
            </a:r>
          </a:p>
          <a:p>
            <a:pPr>
              <a:buNone/>
            </a:pPr>
            <a:r>
              <a:rPr lang="hr-HR" dirty="0" smtClean="0"/>
              <a:t>Damir </a:t>
            </a:r>
            <a:r>
              <a:rPr lang="hr-HR" dirty="0" err="1" smtClean="0"/>
              <a:t>Škrlec</a:t>
            </a:r>
            <a:r>
              <a:rPr lang="hr-HR" dirty="0" smtClean="0"/>
              <a:t>				Davor Burazin</a:t>
            </a:r>
          </a:p>
          <a:p>
            <a:pPr>
              <a:buNone/>
            </a:pPr>
            <a:r>
              <a:rPr lang="hr-HR" dirty="0" smtClean="0"/>
              <a:t>                                                                                                                                        			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0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b="1" dirty="0"/>
              <a:t>KURIKULUM UČENIČKE ZADRUGE “EKO-ERNEST”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30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212370"/>
              </p:ext>
            </p:extLst>
          </p:nvPr>
        </p:nvGraphicFramePr>
        <p:xfrm>
          <a:off x="251519" y="620688"/>
          <a:ext cx="8712967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281"/>
                <a:gridCol w="1276732"/>
                <a:gridCol w="892757"/>
                <a:gridCol w="961431"/>
                <a:gridCol w="824082"/>
                <a:gridCol w="823486"/>
                <a:gridCol w="926198"/>
                <a:gridCol w="722569"/>
                <a:gridCol w="961431"/>
              </a:tblGrid>
              <a:tr h="734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900" b="1" cap="all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cap="all" dirty="0" smtClean="0">
                          <a:latin typeface="Arial"/>
                          <a:ea typeface="Times New Roman"/>
                          <a:cs typeface="Times New Roman"/>
                        </a:rPr>
                        <a:t>Planirani </a:t>
                      </a:r>
                      <a:r>
                        <a:rPr lang="hr-HR" sz="900" b="1" cap="all" dirty="0">
                          <a:latin typeface="Arial"/>
                          <a:ea typeface="Times New Roman"/>
                          <a:cs typeface="Times New Roman"/>
                        </a:rPr>
                        <a:t>broj sati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900" b="1" cap="all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cap="all" dirty="0" smtClean="0">
                          <a:latin typeface="Arial"/>
                          <a:ea typeface="Times New Roman"/>
                          <a:cs typeface="Times New Roman"/>
                        </a:rPr>
                        <a:t>Planirani </a:t>
                      </a:r>
                      <a:r>
                        <a:rPr lang="hr-HR" sz="900" b="1" cap="all" dirty="0">
                          <a:latin typeface="Arial"/>
                          <a:ea typeface="Times New Roman"/>
                          <a:cs typeface="Times New Roman"/>
                        </a:rPr>
                        <a:t>broj učenika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2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Razvoj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interesa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sposobnosti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radnih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navika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pozitvnih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stavova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prema</a:t>
                      </a:r>
                      <a:r>
                        <a:rPr lang="en-US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radu</a:t>
                      </a:r>
                      <a:endParaRPr lang="hr-H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razvoj poduzetničkog duha te praktična primjena stečenih znanja u životu</a:t>
                      </a:r>
                      <a:endParaRPr lang="hr-HR" sz="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učenici, voditelji sekcija učeničke zadruge </a:t>
                      </a:r>
                      <a:r>
                        <a:rPr lang="hr-HR" sz="8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Eko-Ernest</a:t>
                      </a: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svi zaposlenici škole, roditelji i vanjski suradnici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teorijska i praktična nastava kroz suradničko učenje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program će se ostvarivati 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materijal i sredstva za rad pojedinih sekcija učeničke zadruge (boje, alat, materijal, pribor, ambalaža)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odlasci na sajmove i smotre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sudjelovanje na sajmovima i smotrama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prodaja proizvoda zadruge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105-140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do 60</a:t>
                      </a:r>
                    </a:p>
                  </a:txBody>
                  <a:tcPr marL="68580" marR="68580" marT="0" marB="0" anchor="ctr"/>
                </a:tc>
              </a:tr>
              <a:tr h="80661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Pčelarska sekcija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Stjecati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teorijskih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praktičnih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znanja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pčelarstvu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sudjelovati na pčelarskim skupovima i sajmovima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Damir Škrlec,</a:t>
                      </a: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ravnatelj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voditelj sekcije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praktični rad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program će se ostvarivati 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materijal i sredstva za rad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cca</a:t>
                      </a: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600kn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vrednovanje sukladno Pravilniku učeničke zadruge “Eko- Ernest”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10-15</a:t>
                      </a:r>
                    </a:p>
                  </a:txBody>
                  <a:tcPr marL="68580" marR="6858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Likovna</a:t>
                      </a:r>
                      <a:r>
                        <a:rPr lang="it-IT" sz="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sekcija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Razvijati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kreativnost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osobnost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stvaralačkog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ponašanja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učenika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sudjelovati na smotri učeničkih zadruga, postavljanje tematskih panoa u holu škole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Tihana Debeljuh</a:t>
                      </a:r>
                      <a:endParaRPr lang="hr-HR" sz="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prof.likovne kulture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voditeljica sekcije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radionice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izložbe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manifestacije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sajmovi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program će se ostvarivati 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materijal i sredstva za rad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cca.500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vrednovanje sukladno Pravilniku učeničke zadruge “Eko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10-15</a:t>
                      </a:r>
                    </a:p>
                  </a:txBody>
                  <a:tcPr marL="68580" marR="68580" marT="0" marB="0" anchor="ctr"/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Povrtlarska</a:t>
                      </a:r>
                      <a:r>
                        <a:rPr lang="it-IT" sz="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sekcija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Stjecati teorijska i praktična znanja o poljoprivrednoj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proizvodnji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sudjelovati na sajmovima i plasiranje proizvoda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it-IT" sz="8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Suzana</a:t>
                      </a:r>
                      <a:r>
                        <a:rPr kumimoji="0" lang="it-IT" sz="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8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Katić</a:t>
                      </a:r>
                      <a:r>
                        <a:rPr kumimoji="0" lang="it-IT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vjeroučiteljica</a:t>
                      </a:r>
                      <a:r>
                        <a:rPr kumimoji="0" lang="it-IT" sz="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praktični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u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plasteniku</a:t>
                      </a:r>
                      <a:r>
                        <a:rPr lang="it-IT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 </a:t>
                      </a:r>
                      <a:r>
                        <a:rPr lang="it-IT" sz="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kompostištu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program će se ostvarivati 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materijal i sredstva za rad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cca</a:t>
                      </a:r>
                      <a:r>
                        <a:rPr lang="hr-HR" sz="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2000</a:t>
                      </a:r>
                      <a:endParaRPr lang="hr-HR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hr-HR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20-30</a:t>
                      </a:r>
                    </a:p>
                  </a:txBody>
                  <a:tcPr marL="68580" marR="68580" marT="0" marB="0" anchor="ctr"/>
                </a:tc>
              </a:tr>
              <a:tr h="1612080">
                <a:tc>
                  <a:txBody>
                    <a:bodyPr/>
                    <a:lstStyle/>
                    <a:p>
                      <a:pPr algn="ctr"/>
                      <a:r>
                        <a:rPr kumimoji="0" lang="it-IT" sz="7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Autohtono</a:t>
                      </a:r>
                      <a:r>
                        <a:rPr kumimoji="0" lang="it-IT" sz="7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7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bilje</a:t>
                      </a:r>
                      <a:r>
                        <a:rPr kumimoji="0" lang="hr-HR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kumimoji="0" lang="hr-HR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upoznavati autohtone (zavičajne) biljne vrste i njihov značaj u okolišu </a:t>
                      </a:r>
                    </a:p>
                    <a:p>
                      <a:pPr algn="ctr"/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hr-HR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</a:t>
                      </a:r>
                      <a:r>
                        <a:rPr lang="pt-BR" sz="7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motra učeničkih zadruga</a:t>
                      </a: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Prezentirati </a:t>
                      </a:r>
                      <a:r>
                        <a:rPr lang="pt-BR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rad učeničke zadruge i razvijati poduzetništvo kod učenika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hr-HR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briga za prirodno okruženje oko škole i u školskom dvorištu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Osobljavati </a:t>
                      </a:r>
                      <a:r>
                        <a:rPr lang="pt-BR" sz="7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učenike za inicijativnost i poduzetnost</a:t>
                      </a:r>
                      <a:endParaRPr lang="hr-HR" sz="7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7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Ivana </a:t>
                      </a:r>
                      <a:r>
                        <a:rPr lang="it-IT" sz="700" b="1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Kardo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it-IT" sz="7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prof.bio.i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kem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7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voditeljica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zadruge</a:t>
                      </a: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7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Ivana </a:t>
                      </a:r>
                      <a:r>
                        <a:rPr lang="it-IT" sz="7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Kardo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prof.bio.i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kem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voditeljica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zadruge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7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terenski</a:t>
                      </a:r>
                      <a:r>
                        <a:rPr kumimoji="0" lang="it-IT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7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rad</a:t>
                      </a:r>
                      <a:r>
                        <a:rPr kumimoji="0" lang="it-IT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7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praktični</a:t>
                      </a:r>
                      <a:r>
                        <a:rPr kumimoji="0" lang="it-IT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it-IT" sz="7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rad</a:t>
                      </a: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7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pisa</a:t>
                      </a:r>
                      <a:r>
                        <a:rPr lang="pt-B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osmišljavanje izgleda štanda,</a:t>
                      </a: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nabavka </a:t>
                      </a:r>
                      <a:r>
                        <a:rPr lang="it-IT" sz="7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nje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izvješća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materijala</a:t>
                      </a:r>
                      <a:r>
                        <a:rPr lang="pt-BR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priprema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priozvoda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prezentaciju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hr-HR" sz="7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program će se ostvarivati tijekom školske godine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0" lang="hr-HR" sz="7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7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krajem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svibnja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</a:t>
                      </a:r>
                      <a:r>
                        <a:rPr lang="hr-H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god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ili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početkom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lipnja</a:t>
                      </a:r>
                      <a:r>
                        <a:rPr lang="it-IT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</a:t>
                      </a:r>
                      <a:r>
                        <a:rPr lang="hr-H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it-IT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hr-HR" sz="7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materijal i sredstva za rad</a:t>
                      </a:r>
                    </a:p>
                    <a:p>
                      <a:r>
                        <a:rPr kumimoji="0" lang="hr-HR" sz="7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cca.500</a:t>
                      </a: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r>
                        <a:rPr lang="pt-B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rijevoz </a:t>
                      </a:r>
                      <a:r>
                        <a:rPr lang="pt-BR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učenika i nastavnika, materijal za postavljanje štanda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600 kn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vrednovanje sukladno Pravilniku učeničke zadruge “Eko</a:t>
                      </a: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70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70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vrednovanje </a:t>
                      </a:r>
                      <a:r>
                        <a:rPr lang="pt-BR" sz="7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sukladno Pravilniku učeničke zadruge “Eko</a:t>
                      </a:r>
                      <a:endParaRPr lang="hr-HR" sz="7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7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140</a:t>
                      </a:r>
                      <a:endParaRPr lang="hr-HR" sz="7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7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10-15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346050"/>
          </a:xfrm>
        </p:spPr>
        <p:txBody>
          <a:bodyPr>
            <a:noAutofit/>
          </a:bodyPr>
          <a:lstStyle/>
          <a:p>
            <a:pPr algn="ctr"/>
            <a:r>
              <a:rPr lang="hr-HR" sz="2400" dirty="0" err="1" smtClean="0"/>
              <a:t>Međupredmetne</a:t>
            </a:r>
            <a:r>
              <a:rPr lang="hr-HR" sz="2400" dirty="0" smtClean="0"/>
              <a:t> teme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31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46491573"/>
              </p:ext>
            </p:extLst>
          </p:nvPr>
        </p:nvGraphicFramePr>
        <p:xfrm>
          <a:off x="251520" y="692696"/>
          <a:ext cx="8640961" cy="5299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  <a:gridCol w="1543029"/>
                <a:gridCol w="1080120"/>
                <a:gridCol w="694363"/>
                <a:gridCol w="1157272"/>
                <a:gridCol w="1080120"/>
                <a:gridCol w="925817"/>
              </a:tblGrid>
              <a:tr h="733214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Opis </a:t>
                      </a:r>
                      <a:r>
                        <a:rPr lang="hr-HR" sz="1200" dirty="0" err="1"/>
                        <a:t>međupredmetne</a:t>
                      </a:r>
                      <a:r>
                        <a:rPr lang="hr-HR" sz="1200" dirty="0"/>
                        <a:t> teme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Modul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Cilj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Područje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Ciklus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Nositelji teme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Aktivnosti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Vrijeme realizacije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822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/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Dodir Europe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Uporaba informacijske i komunikacijske tehnologije, i građanski odgoj i obrazovanje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Učinkovito i samostalno učenje služeći se računalom. Osposobiti se za traženje podataka. Prikazati naučene informacije na jasan i zanimljiv </a:t>
                      </a:r>
                      <a:r>
                        <a:rPr lang="hr-HR" sz="1000" dirty="0" err="1"/>
                        <a:t>način.Upoznati</a:t>
                      </a:r>
                      <a:r>
                        <a:rPr lang="hr-HR" sz="1000" dirty="0"/>
                        <a:t> Europu kroz glazbenu povijest i geografsku raznolikost.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GK,INF.,GEO.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7.razred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err="1"/>
                        <a:t>Šestić</a:t>
                      </a:r>
                      <a:r>
                        <a:rPr lang="hr-HR" sz="1000" dirty="0"/>
                        <a:t>,Leko,</a:t>
                      </a:r>
                      <a:r>
                        <a:rPr lang="hr-HR" sz="1000" dirty="0" err="1"/>
                        <a:t>Kresnik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Slušanje,predavanje,radionice,istraživanje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5.mjesec,2014.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731664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Strane svijeta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Učiti kako učiti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Orijentirati se pomoću Sunca-odrediti glavne i sporedne strane svijeta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EJ, priroda i društvo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3.r.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err="1" smtClean="0">
                          <a:latin typeface="Calibri"/>
                          <a:ea typeface="Calibri"/>
                          <a:cs typeface="Times New Roman"/>
                        </a:rPr>
                        <a:t>Dimić</a:t>
                      </a:r>
                      <a:r>
                        <a:rPr lang="hr-HR" sz="1100" smtClean="0">
                          <a:latin typeface="Calibri"/>
                          <a:ea typeface="Calibri"/>
                          <a:cs typeface="Times New Roman"/>
                        </a:rPr>
                        <a:t>, Alerić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err="1" smtClean="0">
                          <a:latin typeface="Calibri"/>
                          <a:ea typeface="Calibri"/>
                          <a:cs typeface="Times New Roman"/>
                        </a:rPr>
                        <a:t>Orjentiranje</a:t>
                      </a: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 pomoću</a:t>
                      </a:r>
                      <a:r>
                        <a:rPr lang="hr-H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Sunca,pokazati strane </a:t>
                      </a:r>
                      <a:r>
                        <a:rPr lang="hr-HR" sz="11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svijetana</a:t>
                      </a:r>
                      <a:r>
                        <a:rPr lang="hr-H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kojima Sunce </a:t>
                      </a:r>
                      <a:r>
                        <a:rPr lang="hr-HR" sz="11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izlazii</a:t>
                      </a:r>
                      <a:r>
                        <a:rPr lang="hr-HR" sz="1100" baseline="0" smtClean="0">
                          <a:latin typeface="Calibri"/>
                          <a:ea typeface="Calibri"/>
                          <a:cs typeface="Times New Roman"/>
                        </a:rPr>
                        <a:t> zalazi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Rujan 2013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343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Dani zahvalnosti za plodove zemlje i Dan jabuka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Zdravlje, sigurnost i zaštita okoliša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/>
                        <a:t>Traženje i prikupljanje podataka i analiza i sinteza istog. Razvijati i potaknuti kod učenika osjećaj i stav zahvalnosti.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/>
                        <a:t>HJ,LK, PID, GK, VJ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1. r. </a:t>
                      </a:r>
                      <a:r>
                        <a:rPr lang="hr-HR" sz="1000" dirty="0" smtClean="0"/>
                        <a:t>,</a:t>
                      </a:r>
                      <a:r>
                        <a:rPr lang="hr-HR" sz="1000" baseline="0" dirty="0" smtClean="0"/>
                        <a:t> </a:t>
                      </a:r>
                      <a:r>
                        <a:rPr lang="hr-HR" sz="1000" dirty="0" smtClean="0"/>
                        <a:t>2 </a:t>
                      </a:r>
                      <a:r>
                        <a:rPr lang="hr-HR" sz="1000" dirty="0"/>
                        <a:t>r</a:t>
                      </a:r>
                      <a:r>
                        <a:rPr lang="hr-HR" sz="1000" dirty="0" smtClean="0"/>
                        <a:t>. , 3. r.</a:t>
                      </a:r>
                      <a:r>
                        <a:rPr lang="hr-HR" sz="1000" baseline="0" dirty="0" smtClean="0"/>
                        <a:t>  , 4. r.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 M. </a:t>
                      </a:r>
                      <a:r>
                        <a:rPr lang="hr-HR" sz="1000" dirty="0"/>
                        <a:t>Alerić, </a:t>
                      </a:r>
                      <a:r>
                        <a:rPr lang="hr-HR" sz="1000" dirty="0" smtClean="0"/>
                        <a:t>S. </a:t>
                      </a:r>
                      <a:r>
                        <a:rPr lang="hr-HR" sz="1000" dirty="0"/>
                        <a:t>Kovač  </a:t>
                      </a:r>
                      <a:r>
                        <a:rPr lang="hr-HR" sz="1000" dirty="0" smtClean="0"/>
                        <a:t>D. </a:t>
                      </a:r>
                      <a:r>
                        <a:rPr lang="hr-HR" sz="1000" dirty="0"/>
                        <a:t>Puljić </a:t>
                      </a:r>
                      <a:r>
                        <a:rPr lang="hr-HR" sz="1000" baseline="0" dirty="0" smtClean="0"/>
                        <a:t> i </a:t>
                      </a:r>
                      <a:r>
                        <a:rPr lang="hr-HR" sz="1000" dirty="0" smtClean="0"/>
                        <a:t>S. </a:t>
                      </a:r>
                      <a:r>
                        <a:rPr lang="hr-HR" sz="1000" dirty="0"/>
                        <a:t>Katić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Prikupljanje podataka, obrada, prezentacija, , evaluacija,  kratka priredba,  podjela </a:t>
                      </a:r>
                      <a:r>
                        <a:rPr lang="hr-HR" sz="1000" dirty="0" err="1"/>
                        <a:t>kiflica</a:t>
                      </a:r>
                      <a:r>
                        <a:rPr lang="hr-HR" sz="1000" dirty="0"/>
                        <a:t> i jabuka u školi i po Ernestinovu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Listopad 2013.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b="1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346050"/>
          </a:xfrm>
        </p:spPr>
        <p:txBody>
          <a:bodyPr>
            <a:noAutofit/>
          </a:bodyPr>
          <a:lstStyle/>
          <a:p>
            <a:pPr algn="ctr"/>
            <a:r>
              <a:rPr lang="hr-HR" sz="2400" dirty="0" err="1" smtClean="0"/>
              <a:t>Međupredmetne</a:t>
            </a:r>
            <a:r>
              <a:rPr lang="hr-HR" sz="2400" dirty="0" smtClean="0"/>
              <a:t> teme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32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64167044"/>
              </p:ext>
            </p:extLst>
          </p:nvPr>
        </p:nvGraphicFramePr>
        <p:xfrm>
          <a:off x="251520" y="764704"/>
          <a:ext cx="8712969" cy="3738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093414"/>
                <a:gridCol w="1452161"/>
                <a:gridCol w="954887"/>
                <a:gridCol w="726565"/>
                <a:gridCol w="1146443"/>
                <a:gridCol w="1046642"/>
                <a:gridCol w="864097"/>
              </a:tblGrid>
              <a:tr h="809357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Opis </a:t>
                      </a:r>
                      <a:r>
                        <a:rPr lang="hr-HR" sz="1200" dirty="0" err="1"/>
                        <a:t>međupredmetne</a:t>
                      </a:r>
                      <a:r>
                        <a:rPr lang="hr-HR" sz="1200" dirty="0"/>
                        <a:t> teme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Modul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Cilj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Područje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Ciklus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Nositelji teme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Aktivnosti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Vrijeme realizacije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72852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/>
                        <a:t>Sveti Nikola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Građanski</a:t>
                      </a:r>
                      <a:r>
                        <a:rPr lang="hr-H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odgoj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Upoznati povijesni lik </a:t>
                      </a:r>
                      <a:r>
                        <a:rPr lang="hr-HR" sz="1000" dirty="0" err="1" smtClean="0"/>
                        <a:t>sv.Nikole</a:t>
                      </a:r>
                      <a:r>
                        <a:rPr lang="hr-HR" sz="1000" dirty="0" smtClean="0"/>
                        <a:t> i naučiti kako  postati baš</a:t>
                      </a:r>
                      <a:r>
                        <a:rPr lang="hr-HR" sz="1000" baseline="0" dirty="0" smtClean="0"/>
                        <a:t> kao i </a:t>
                      </a:r>
                      <a:r>
                        <a:rPr lang="hr-HR" sz="1000" baseline="0" smtClean="0"/>
                        <a:t>on djelitelji </a:t>
                      </a:r>
                      <a:r>
                        <a:rPr lang="hr-HR" sz="1000" baseline="0" dirty="0" smtClean="0"/>
                        <a:t>dobara, istine i mira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VJ</a:t>
                      </a:r>
                      <a:r>
                        <a:rPr lang="hr-HR" sz="1000" dirty="0" smtClean="0"/>
                        <a:t>, HJ, LK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hr-HR" sz="1000" baseline="0" dirty="0" smtClean="0"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Suzana Katić</a:t>
                      </a:r>
                      <a:endParaRPr lang="hr-HR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Marina Alerić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/>
                        <a:t>Čitanje</a:t>
                      </a:r>
                      <a:r>
                        <a:rPr lang="hr-HR" sz="1000" dirty="0" smtClean="0"/>
                        <a:t>, pripovijedanje, slikanje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Prosinac 2013.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656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Zdravlje</a:t>
                      </a:r>
                      <a:endParaRPr lang="hr-HR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Zdravlje, </a:t>
                      </a:r>
                      <a:r>
                        <a:rPr lang="hr-HR" sz="1100" dirty="0" err="1" smtClean="0">
                          <a:latin typeface="Calibri"/>
                          <a:ea typeface="Calibri"/>
                          <a:cs typeface="Times New Roman"/>
                        </a:rPr>
                        <a:t>sigurnosdt</a:t>
                      </a:r>
                      <a:r>
                        <a:rPr lang="hr-HR" sz="1100" dirty="0" smtClean="0">
                          <a:latin typeface="Calibri"/>
                          <a:ea typeface="Calibri"/>
                          <a:cs typeface="Times New Roman"/>
                        </a:rPr>
                        <a:t> i zaštita okoliša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Razvoj pozitivnog i odgovornog odnosa učenika prema zdravlju sebe i drugih</a:t>
                      </a:r>
                      <a:endParaRPr lang="hr-H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TZK, fizika, </a:t>
                      </a:r>
                      <a:endParaRPr lang="hr-HR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geografija</a:t>
                      </a:r>
                      <a:endParaRPr lang="hr-H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7.r 8.r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Zorica Poljak </a:t>
                      </a:r>
                      <a:r>
                        <a:rPr lang="hr-HR" sz="1100" dirty="0" err="1" smtClean="0"/>
                        <a:t>Meković</a:t>
                      </a:r>
                      <a:r>
                        <a:rPr lang="hr-HR" sz="1100" dirty="0" smtClean="0"/>
                        <a:t>,</a:t>
                      </a:r>
                      <a:endParaRPr lang="hr-HR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Anđelka </a:t>
                      </a:r>
                      <a:r>
                        <a:rPr lang="hr-HR" sz="1100" dirty="0" err="1" smtClean="0"/>
                        <a:t>Bižić</a:t>
                      </a:r>
                      <a:r>
                        <a:rPr lang="hr-HR" sz="1100" dirty="0" smtClean="0"/>
                        <a:t>,</a:t>
                      </a:r>
                      <a:endParaRPr lang="hr-HR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Damir </a:t>
                      </a:r>
                      <a:r>
                        <a:rPr lang="hr-HR" sz="1100" dirty="0" err="1" smtClean="0"/>
                        <a:t>Kresnik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Istraživanje, pisanje referata, </a:t>
                      </a:r>
                      <a:endParaRPr lang="hr-HR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rad u skupini,</a:t>
                      </a:r>
                      <a:endParaRPr lang="hr-HR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 tjelesno vježbanje, </a:t>
                      </a:r>
                      <a:endParaRPr lang="hr-HR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izrada plakata</a:t>
                      </a:r>
                      <a:endParaRPr lang="hr-H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Veljača 2014.</a:t>
                      </a:r>
                      <a:endParaRPr lang="hr-H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346050"/>
          </a:xfrm>
        </p:spPr>
        <p:txBody>
          <a:bodyPr>
            <a:noAutofit/>
          </a:bodyPr>
          <a:lstStyle/>
          <a:p>
            <a:pPr algn="ctr"/>
            <a:r>
              <a:rPr lang="hr-HR" sz="2400" dirty="0" err="1" smtClean="0"/>
              <a:t>Međupredmetne</a:t>
            </a:r>
            <a:r>
              <a:rPr lang="hr-HR" sz="2400" dirty="0" smtClean="0"/>
              <a:t> teme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33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8052573"/>
              </p:ext>
            </p:extLst>
          </p:nvPr>
        </p:nvGraphicFramePr>
        <p:xfrm>
          <a:off x="179512" y="836712"/>
          <a:ext cx="8712969" cy="456241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85884"/>
                <a:gridCol w="1236290"/>
                <a:gridCol w="1452161"/>
                <a:gridCol w="954887"/>
                <a:gridCol w="857256"/>
                <a:gridCol w="1015752"/>
                <a:gridCol w="1046642"/>
                <a:gridCol w="864097"/>
              </a:tblGrid>
              <a:tr h="809357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Opis </a:t>
                      </a:r>
                      <a:r>
                        <a:rPr lang="hr-HR" sz="1200" dirty="0" err="1"/>
                        <a:t>međupredmetne</a:t>
                      </a:r>
                      <a:r>
                        <a:rPr lang="hr-HR" sz="1200" dirty="0"/>
                        <a:t> teme</a:t>
                      </a:r>
                      <a:endParaRPr lang="hr-HR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Modul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Cilj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Područje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Ciklus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Nositelji teme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Aktivnosti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Vrijeme realizacije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55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Kamatni izračuni</a:t>
                      </a:r>
                      <a:endParaRPr lang="hr-H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Uporaba informacijske i komunikacijske tehnologije,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Građanski odgoj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Analiza podataka, kamatni izračun i primjena</a:t>
                      </a:r>
                      <a:r>
                        <a:rPr lang="hr-HR" sz="1200" baseline="0" dirty="0" smtClean="0"/>
                        <a:t> formule  u excelu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Matematika /informatika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Učenici 7.razreda (III )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D. Burazin, učitelj matematike i A. Leko učitelj informatike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Prikupljanje i obrada podataka, prezentacija i evaluacija.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Prosinac 2013 i siječanj 2014.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2728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dirty="0" err="1"/>
                        <a:t>My</a:t>
                      </a:r>
                      <a:r>
                        <a:rPr lang="hr-HR" sz="1100" dirty="0"/>
                        <a:t>  </a:t>
                      </a:r>
                      <a:r>
                        <a:rPr lang="hr-HR" sz="1100" dirty="0" err="1"/>
                        <a:t>Village</a:t>
                      </a:r>
                      <a:r>
                        <a:rPr lang="hr-HR" sz="1100" dirty="0"/>
                        <a:t> Ernestinovo, </a:t>
                      </a:r>
                      <a:r>
                        <a:rPr lang="hr-HR" sz="1100" dirty="0" err="1"/>
                        <a:t>Šodolovci</a:t>
                      </a:r>
                      <a:r>
                        <a:rPr lang="hr-HR" sz="1100" dirty="0"/>
                        <a:t>, …..</a:t>
                      </a:r>
                      <a:endParaRPr lang="hr-HR" sz="11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Građanski odgoj /Uporaba informacijske i komunikacijske tehnologije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Upoznati se sa selom i seljanima i primijeniti u nastavi engleskog  jezika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Engleski jezik i Informatika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II (učenici 6 razreda)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B. </a:t>
                      </a:r>
                      <a:r>
                        <a:rPr lang="hr-HR" sz="1000" dirty="0" err="1"/>
                        <a:t>Dimić</a:t>
                      </a:r>
                      <a:r>
                        <a:rPr lang="hr-HR" sz="1000" dirty="0"/>
                        <a:t>, učiteljica engleskog jezika i A. Leko, učiteljica informatike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/>
                        <a:t>Prikupljanje materijala i podataka (fotografije, video zapisi) i obrada podataka.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/>
                        <a:t>15. studeni</a:t>
                      </a:r>
                      <a:r>
                        <a:rPr lang="hr-HR" sz="1000" baseline="0" dirty="0" smtClean="0"/>
                        <a:t> , 2013.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12728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Obilježavanje Svjetskog dana zdravlja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Zdravstveni odgoj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Razvijanje empatije prema starijim osobama, shvaćanje važnosti čuvanja zdravlja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Povijest i Tjelesno zdravstvena kultura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Učenici 6., 7. i 8. razreda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Zorica</a:t>
                      </a:r>
                      <a:r>
                        <a:rPr lang="hr-HR" sz="1100" baseline="0" dirty="0" smtClean="0"/>
                        <a:t> Poljak-</a:t>
                      </a:r>
                      <a:r>
                        <a:rPr lang="hr-HR" sz="1100" baseline="0" dirty="0" err="1" smtClean="0"/>
                        <a:t>Meković</a:t>
                      </a:r>
                      <a:r>
                        <a:rPr lang="hr-HR" sz="1100" baseline="0" dirty="0" smtClean="0"/>
                        <a:t> učiteljica tjelesne kulture i Natalija Bulić-</a:t>
                      </a:r>
                      <a:r>
                        <a:rPr lang="hr-HR" sz="1100" baseline="0" dirty="0" err="1" smtClean="0"/>
                        <a:t>Kuić</a:t>
                      </a:r>
                      <a:r>
                        <a:rPr lang="hr-HR" sz="1100" baseline="0" dirty="0" smtClean="0"/>
                        <a:t>, učiteljica povijesti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Radionica tjelovježbe</a:t>
                      </a:r>
                      <a:r>
                        <a:rPr lang="hr-HR" sz="1100" baseline="0" dirty="0" smtClean="0"/>
                        <a:t> i radionica upotrebe prirodnih proizvoda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/>
                        <a:t>7. Travanj 2014.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346050"/>
          </a:xfrm>
        </p:spPr>
        <p:txBody>
          <a:bodyPr>
            <a:noAutofit/>
          </a:bodyPr>
          <a:lstStyle/>
          <a:p>
            <a:pPr algn="ctr"/>
            <a:r>
              <a:rPr lang="hr-HR" sz="2400" dirty="0" smtClean="0"/>
              <a:t>Ekskurzija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Školski kurikulum 2012./2013.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34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16280390"/>
              </p:ext>
            </p:extLst>
          </p:nvPr>
        </p:nvGraphicFramePr>
        <p:xfrm>
          <a:off x="179512" y="451928"/>
          <a:ext cx="8750206" cy="643375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85884"/>
                <a:gridCol w="1236290"/>
                <a:gridCol w="1452161"/>
                <a:gridCol w="954887"/>
                <a:gridCol w="857256"/>
                <a:gridCol w="947504"/>
                <a:gridCol w="1114890"/>
                <a:gridCol w="901334"/>
              </a:tblGrid>
              <a:tr h="559534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Opis</a:t>
                      </a:r>
                      <a:endParaRPr lang="hr-HR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Modul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Cilj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Područje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Ciklus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Nositelji teme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Aktivnosti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Vrijeme realizacije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43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Ekskurzija</a:t>
                      </a:r>
                      <a:r>
                        <a:rPr lang="hr-HR" sz="11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za 7 i 8 razred</a:t>
                      </a:r>
                      <a:endParaRPr lang="hr-H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/>
                        <a:t>Zdravlje, sigurnost i zaštita okoliša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r>
                        <a:rPr kumimoji="0" lang="hr-H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Upoznavanje i proširivanje znanja o prirodnim, društvenim, gospodarskim i kulturnim osobitostima, ljepotama i različitostima naše domovine. 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Svi predmeti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III ciklus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hr-HR" sz="1100" dirty="0" err="1" smtClean="0"/>
                        <a:t>D.Burazin</a:t>
                      </a:r>
                      <a:r>
                        <a:rPr lang="hr-HR" sz="1100" dirty="0" smtClean="0"/>
                        <a:t> i </a:t>
                      </a:r>
                      <a:r>
                        <a:rPr lang="hr-HR" sz="1100" dirty="0" err="1" smtClean="0"/>
                        <a:t>M.Pavičić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r>
                        <a:rPr kumimoji="0"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Razvijati sposobnost percepcije i predočavanja. Poticati sposobnost govornog izražavanja i iznošenja vlastitog mišljenja. Razvijanje sposobnosti promatranja, logičkog mišljenja i memoriranja.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Svibanj 2014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</a:tr>
              <a:tr h="11455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Jednodnevni</a:t>
                      </a:r>
                      <a:r>
                        <a:rPr lang="hr-HR" sz="11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izlet</a:t>
                      </a:r>
                      <a:endParaRPr lang="hr-H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Građanski</a:t>
                      </a:r>
                      <a:r>
                        <a:rPr lang="hr-HR" sz="1200" baseline="0" dirty="0" smtClean="0"/>
                        <a:t> odgoj i obrazovanje</a:t>
                      </a:r>
                      <a:endParaRPr lang="hr-HR" sz="12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Upoznavanje s kulturnom i povijesnom</a:t>
                      </a:r>
                      <a:r>
                        <a:rPr lang="hr-HR" sz="1100" baseline="0" dirty="0" smtClean="0"/>
                        <a:t> baštinom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Jezično-komunikacijsko</a:t>
                      </a:r>
                      <a:r>
                        <a:rPr lang="hr-HR" sz="1100" baseline="0" dirty="0" smtClean="0"/>
                        <a:t> i </a:t>
                      </a:r>
                      <a:r>
                        <a:rPr lang="hr-HR" sz="1100" baseline="0" dirty="0" err="1" smtClean="0"/>
                        <a:t>prirodoslovnopodručje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endParaRPr lang="hr-HR" sz="11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Razredna nastava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r>
                        <a:rPr kumimoji="0" lang="hr-H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Razvijati sposobnost percepcije i predočavanja. Poticati sposobnost govornog izražavanja i iznošenja vlastitog mišljenja. Razvijanje sposobnosti promatranja, logičkog mišljenja i memoriranja.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14. svibnja 2014.</a:t>
                      </a:r>
                      <a:endParaRPr lang="hr-HR" sz="1100" dirty="0"/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35</a:t>
            </a:fld>
            <a:endParaRPr lang="hr-H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431666"/>
            <a:ext cx="424961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KUD-A ZA ŠK. GODINU 2013/2014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Učitelji u timu za kulturne djelatnosti: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Marina Alerić, učiteljica razredne nastave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Dobrila Puljić, učiteljica razredne nastave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Silva Kovač,učiteljica razredne nastave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Zdenka </a:t>
            </a:r>
            <a:r>
              <a:rPr kumimoji="0" lang="hr-H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Đurišić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,učiteljica razredne nastave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Katarina Dobrić, nastavnik hrvatskog jezika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Marina </a:t>
            </a:r>
            <a:r>
              <a:rPr kumimoji="0" lang="hr-H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Šestić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hr-H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glazbene kulture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Tihana Debeljuh, </a:t>
            </a:r>
            <a:r>
              <a:rPr kumimoji="0" lang="hr-H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prof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likovne kulture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CILJEVI: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Promicanje kulturnih djelatnosti u školi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Obilježavanje raznih prigodnih datuma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Planiranje i provođenje različitih školskih projekata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Osmišljavanje kulturnih i zabavnih sadržaja u školi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4572000" y="642918"/>
            <a:ext cx="44291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NAMJENA: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Poticanje kreativnosti kod djece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Razvijanje mašte u djece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Njegovanje kulturne baštine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Poticanje djece na umjetničko izražavanje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Privikavanje na javne nastupe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NAČINI REALIZACIJE RADA: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Provođenjem zacrtanih ciljeva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Različite metode, nastavna sredstva i pomagala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VREMENIK: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Tijekom </a:t>
            </a:r>
            <a:r>
              <a:rPr lang="hr-HR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šk</a:t>
            </a: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godine 2013/2014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TROŠKOVNIK: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Materijali vezani uz projekte, različiti potrošni materijal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NAČINI VRJEDNOVANJA: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Sudjelovanje u kulturno zabavnom programu škole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Nagrađivanje učenika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Evaluacijski listići i </a:t>
            </a:r>
            <a:r>
              <a:rPr lang="hr-HR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samovrednovanje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36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05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Razredna nastava: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Izborna nastava</a:t>
            </a:r>
          </a:p>
          <a:p>
            <a:r>
              <a:rPr lang="hr-HR" dirty="0" smtClean="0"/>
              <a:t>Dopunska nastava</a:t>
            </a:r>
          </a:p>
          <a:p>
            <a:r>
              <a:rPr lang="hr-HR" dirty="0" smtClean="0"/>
              <a:t>Dodatna nastava</a:t>
            </a:r>
          </a:p>
          <a:p>
            <a:r>
              <a:rPr lang="hr-HR" dirty="0" smtClean="0"/>
              <a:t>Izvannastavne aktivnosti</a:t>
            </a:r>
          </a:p>
          <a:p>
            <a:r>
              <a:rPr lang="hr-HR" dirty="0" err="1" smtClean="0"/>
              <a:t>Izvanučionička</a:t>
            </a:r>
            <a:r>
              <a:rPr lang="hr-HR" dirty="0" smtClean="0"/>
              <a:t> nastava</a:t>
            </a:r>
          </a:p>
          <a:p>
            <a:r>
              <a:rPr lang="hr-HR" dirty="0" smtClean="0"/>
              <a:t>Projekti</a:t>
            </a:r>
          </a:p>
          <a:p>
            <a:r>
              <a:rPr lang="hr-HR" dirty="0" smtClean="0"/>
              <a:t>Ostale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346050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Razredna nastava /izborna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5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43004424"/>
              </p:ext>
            </p:extLst>
          </p:nvPr>
        </p:nvGraphicFramePr>
        <p:xfrm>
          <a:off x="0" y="1005840"/>
          <a:ext cx="8964487" cy="58521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561"/>
                <a:gridCol w="1546337"/>
                <a:gridCol w="1255011"/>
                <a:gridCol w="1019696"/>
                <a:gridCol w="941258"/>
                <a:gridCol w="941258"/>
                <a:gridCol w="862819"/>
                <a:gridCol w="1277547"/>
              </a:tblGrid>
              <a:tr h="392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14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Izborna nastava njemačkog jezika 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razred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Upoznati učenike s jezikom, kulturom i običajima zemalja njemačkog govornog područja, razviti pozitivan odnos prema kulturi drugih naroda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Razviti sposobnost izražavanja i komunikacije na stranom jeziku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Dodig</a:t>
                      </a: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prof. engleskog i njemačkog jezika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Izborna nastava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</a:t>
                      </a:r>
                      <a:r>
                        <a:rPr lang="hr-HR" sz="10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šk. g. 2013/2014</a:t>
                      </a:r>
                      <a:endParaRPr lang="hr-HR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Dva sata nastave tjedno.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potrošni materijal- 150 kn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dodatna literatura-300 kn 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Pismeno praćenje i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brojĉano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ocjenjivanje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znanja i vještina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uĉenika</a:t>
                      </a: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anchor="ctr" anchorCtr="1"/>
                </a:tc>
              </a:tr>
              <a:tr h="1328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PRAVOSLAVNI VJERONAUK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Izgraditi stav otvorenosti prema transcendenciji za postavljanje pitanja o najdubljem smislu čovjekova života.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Ostvariti zrelu ljudsku i vjerničku osobnost.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Biti sposoban povezati biblijske poruke sa svakodnevnim životom. Upoznati druge i različite od sebe te izgrađivati osjećaj poštovanja prema drugima.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Povezivanje Božje objave i crkvene tradicije sa životnim iskustvom učenika s ciljem ostvarivanja sustavnog i cjelovitog upoznavanja pravoslavne vjere na informativnoj, spoznajnoj, doživljajnoj i djelatnoj razini radi postignuća zrelosti kršćanske vjere.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Vladimir </a:t>
                      </a:r>
                      <a:r>
                        <a:rPr lang="hr-HR" sz="8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Nedeljković</a:t>
                      </a:r>
                      <a:r>
                        <a:rPr lang="hr-HR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vjeroučitelj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Predavanje, individualni rad, rad u grupama, istraživački </a:t>
                      </a:r>
                      <a:r>
                        <a:rPr lang="hr-HR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rad, 1.-4.. razreda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sata tjedno tijekom školske </a:t>
                      </a:r>
                      <a:r>
                        <a:rPr lang="hr-HR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godine 2013./2014.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potrošni materijal,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dodatna literatura-300 kn ,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Vrednovanje se vrši usmenim i pismenim putem opisnim i brojčanim ocjenama, a komponente vrednovanja su: znanje, zalaganje, stvaralačko izražavanje i kultura međusobne </a:t>
                      </a:r>
                      <a:r>
                        <a:rPr lang="hr-HR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komunikacije.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2274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VJERONAUK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Izgraditi stav otvorenosti prema transcendenciji za postavljanje pitanja o najdubljem smislu čovjekova života.</a:t>
                      </a:r>
                      <a:endParaRPr lang="hr-HR" sz="9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866775" algn="l"/>
                        </a:tabLst>
                      </a:pPr>
                      <a:r>
                        <a:rPr lang="hr-HR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Ostvariti zrelu ljudsku i vjerničku osobnost.</a:t>
                      </a:r>
                      <a:endParaRPr lang="hr-HR" sz="9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Biti sposoban povezati biblijske poruke sa svakodnevnim životom. Upoznati druge i različite od sebe te izgrađivati osjećaj poštovanja prema drugima.</a:t>
                      </a:r>
                      <a:endParaRPr lang="hr-HR" sz="9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Povezivanje Božje objave i crkvene tradicije sa životnim iskustvom učenika s ciljem ostvarivanja sustavnog i cjelovitog upoznavanja katoličke vjere na informativnoj, spoznajnoj, doživljajnoj i djelatnoj razini radi postignuća zrelosti kršćanske vjere.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Suzana Katić, vjeroučiteljica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Predavanja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Individualni rad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Rad u grupama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Istraživački rad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2013./2014. školske godine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Potrošni</a:t>
                      </a:r>
                      <a:r>
                        <a:rPr lang="hr-HR" sz="1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materijal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Vrednovanje se vrši usmenim i pismenim putem opisnim i brojčanim ocjenama, a komponente vrednovanja su: znanje, zalaganje, stvaralačko izražavanje i kultura međusobne komunikacije.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Razredna nastava /dopunska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6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95434472"/>
              </p:ext>
            </p:extLst>
          </p:nvPr>
        </p:nvGraphicFramePr>
        <p:xfrm>
          <a:off x="539552" y="1412776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69876"/>
                <a:gridCol w="1224136"/>
                <a:gridCol w="792088"/>
                <a:gridCol w="1368152"/>
                <a:gridCol w="1008112"/>
                <a:gridCol w="864096"/>
                <a:gridCol w="87444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  <a:cs typeface="Times New Roman"/>
                        </a:rPr>
                        <a:t>Dopunska iz matematike -RN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Pomoći učenicima u svladavanju nejasnoća i zadataka kod rješavanja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Pomoći učenicima u savladavanju gradiva koje ne mogu svladati u redovnoj nastavi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Učitelji RN 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Matematičko zapisivanje, obrazlaganje , pisanje, računanje, zbrajanje, oduzimanje, množenje i dijeljenje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100 kn potrošni materijal za posebne listiće i zadatke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Arial"/>
                          <a:ea typeface="Times New Roman"/>
                          <a:cs typeface="Times New Roman"/>
                        </a:rPr>
                        <a:t>Evidencijski listić, testovi znanja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  <a:cs typeface="Times New Roman"/>
                        </a:rPr>
                        <a:t>Dopunska nastava iz hrvatskog jezika 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Pomoći učenicima u svladavanju čitanja, pisanja, razunijevanja pročitanog, gramatike i pravopisa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Razvijati vještinu  čitanja, pisanja,razumijevanja poruke te stjecanja znanja koje učenici slabije razumiju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Učitelji RN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Čitanje, pisanje, objašnjavanje, promatranje, zaključivanje, odgovaranje na pitanja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000">
                          <a:latin typeface="Arial"/>
                          <a:ea typeface="Times New Roman"/>
                          <a:cs typeface="Times New Roman"/>
                        </a:rPr>
                        <a:t>100 kn potrošni materijal za posebne listiće i zadatke</a:t>
                      </a: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/>
                          <a:ea typeface="Times New Roman"/>
                          <a:cs typeface="Times New Roman"/>
                        </a:rPr>
                        <a:t>Pismena i usmena provjera znanja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100" b="1" cap="all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hr-HR" sz="1100" b="1" dirty="0">
                          <a:latin typeface="Times New Roman"/>
                          <a:ea typeface="Times New Roman"/>
                          <a:cs typeface="Times New Roman"/>
                        </a:rPr>
                        <a:t>opunska nastava iz engleskog jezika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Pomoći učenicima pri usmenom i pismenom izražavanju i pri savladavanju gramatičkih i pravopisnih pravila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engleskoga jezika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Osposobiti učenike za svladavanje temeljnih znanja iz engleskog jezika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Ivana </a:t>
                      </a: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Dodig</a:t>
                      </a: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prof</a:t>
                      </a: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engleskog i njemačkog jezika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čitanje, prijevod, odgovaranje na pitanja, pisanje, objašnjavanje, zaključivanje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 školske godine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kn potrošni materijal i radni listići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kratke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provjere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tijekom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redovite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dopunske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nastave</a:t>
                      </a:r>
                      <a:r>
                        <a:rPr lang="hr-HR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hr-HR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Razredna nastava /dodatna nastava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7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65783843"/>
              </p:ext>
            </p:extLst>
          </p:nvPr>
        </p:nvGraphicFramePr>
        <p:xfrm>
          <a:off x="683568" y="1268760"/>
          <a:ext cx="8208912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296144"/>
                <a:gridCol w="1008112"/>
                <a:gridCol w="864096"/>
                <a:gridCol w="1440160"/>
                <a:gridCol w="831156"/>
                <a:gridCol w="987076"/>
                <a:gridCol w="846064"/>
              </a:tblGrid>
              <a:tr h="1003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9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Dodatna iz matematike 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Proširiti znanja usvojena na nastavi  težim zadacima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da samostalno istražuju i rješavaju problemske zadatke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Marina Alerić,Zdenka </a:t>
                      </a:r>
                      <a:r>
                        <a:rPr lang="hr-HR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Đurišić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Individualni i skupni oblici poučavanja i u učenja, strategije timskog i istraživačkog rada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Potrošni materijal- 200,00 kuna 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Pismeno praćenje tijekom 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05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Dodatna iz hrvatskog jezika 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Proširiti znanja usvojena na nastavi težim zadacima 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da samostalno istražuju i rješavaju problemske zadatke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Dobrila Puljić,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Silva</a:t>
                      </a:r>
                      <a:r>
                        <a:rPr lang="hr-HR" sz="1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Kovač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Osposobiti učenike da samostalno istražuju i rješavaju problemske zadatke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Potrošni materijal- 200,00 kuna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Pismeno praćenje tijekom  školske godine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9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Razredna nastava /izvannastavne aktivnosti</a:t>
            </a:r>
            <a:endParaRPr lang="hr-HR" sz="2400" b="1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8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2361403"/>
              </p:ext>
            </p:extLst>
          </p:nvPr>
        </p:nvGraphicFramePr>
        <p:xfrm>
          <a:off x="539552" y="836712"/>
          <a:ext cx="8136904" cy="546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3"/>
                <a:gridCol w="1215135"/>
                <a:gridCol w="1224136"/>
                <a:gridCol w="1008112"/>
                <a:gridCol w="1152128"/>
                <a:gridCol w="801326"/>
                <a:gridCol w="710842"/>
                <a:gridCol w="1008112"/>
              </a:tblGrid>
              <a:tr h="88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52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Likovnjaci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Oblikovati na plohi-crtati, slikati; primjenjivati grafiku; modelirati i graditi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Proširiti znanje, prepoznati u okolišu osnovne elemente i primijeniti ih u određeni materijal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Zdenka </a:t>
                      </a:r>
                      <a:r>
                        <a:rPr lang="hr-HR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Đurišić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Individualni rad, rad u skupini i kreativne radionice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rada aktivnosti uč. U samom radu, vrednovanje zadanih ciljeva</a:t>
                      </a:r>
                    </a:p>
                  </a:txBody>
                  <a:tcPr marL="68580" marR="68580" marT="0" marB="0" anchor="ctr"/>
                </a:tc>
              </a:tr>
              <a:tr h="1220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Recitatori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Izražajno čitanje i recitiranje,ponašanje na pozornici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Razvijanje ljubavi prema hrvatskom jeziku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Dobrila Puljić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Individualni i grupni rad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rada aktivnosti uč. U samom radu, vrednovanje zadanih ciljeva</a:t>
                      </a:r>
                    </a:p>
                  </a:txBody>
                  <a:tcPr marL="68580" marR="68580" marT="0" marB="0" anchor="ctr"/>
                </a:tc>
              </a:tr>
              <a:tr h="4126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Ritmika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Razvijat ritam uz glazbu, slobodu pokreta i samopouzdanje i oslobađanje straha od javnog nastupa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Razvijanje ljubavi prema glazbi,prema pokretu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Silva Kovač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 u skupini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rada aktivnosti uč. U samom radu, vrednovanje zadanih ciljeva</a:t>
                      </a:r>
                    </a:p>
                  </a:txBody>
                  <a:tcPr marL="68580" marR="68580" marT="0" marB="0"/>
                </a:tc>
              </a:tr>
              <a:tr h="4126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Mali</a:t>
                      </a:r>
                      <a:r>
                        <a:rPr lang="hr-HR" sz="105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ekolozi</a:t>
                      </a:r>
                      <a:endParaRPr lang="hr-HR" sz="105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Razvijati svijest o zaštiti okoliša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Akcije skupljanja starog papira, PET ambalaže, obilježavanje Eko datuma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Marina Alerić,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učitelj mentor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Individualni i skupni oblici poučavanja i učenja,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strategije 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timskog i istraživačkog rada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Tijekom školske godine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 500,00 kuna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Praćenje rada aktivnosti uč. U samom radu, vrednovanje zadanih ciljeva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Razredna nastava /</a:t>
            </a:r>
            <a:r>
              <a:rPr lang="hr-HR" sz="2400" dirty="0" err="1" smtClean="0"/>
              <a:t>izvanučionička</a:t>
            </a:r>
            <a:r>
              <a:rPr lang="hr-HR" sz="2400" dirty="0" smtClean="0"/>
              <a:t> </a:t>
            </a:r>
            <a:r>
              <a:rPr lang="hr-HR" sz="2400" dirty="0" err="1" smtClean="0"/>
              <a:t>nastava</a:t>
            </a:r>
            <a:endParaRPr lang="hr-HR" sz="240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Školski kurikulum 2013./2014.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1147-CADB-4808-917B-5E1F1315E90C}" type="slidenum">
              <a:rPr lang="hr-HR" smtClean="0"/>
              <a:pPr/>
              <a:t>9</a:t>
            </a:fld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10497739"/>
              </p:ext>
            </p:extLst>
          </p:nvPr>
        </p:nvGraphicFramePr>
        <p:xfrm>
          <a:off x="107504" y="1340768"/>
          <a:ext cx="8856984" cy="5088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123"/>
                <a:gridCol w="1322670"/>
                <a:gridCol w="1332466"/>
                <a:gridCol w="1097325"/>
                <a:gridCol w="1254086"/>
                <a:gridCol w="872240"/>
                <a:gridCol w="773749"/>
                <a:gridCol w="1097325"/>
              </a:tblGrid>
              <a:tr h="637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latin typeface="Arial"/>
                          <a:ea typeface="Times New Roman"/>
                          <a:cs typeface="Times New Roman"/>
                        </a:rPr>
                        <a:t>Aktivnosti</a:t>
                      </a:r>
                      <a:endParaRPr lang="hr-HR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Ciljevi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Namjena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Nositelji i njihova odgovornost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realizacije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err="1">
                          <a:latin typeface="Arial"/>
                          <a:ea typeface="Times New Roman"/>
                          <a:cs typeface="Times New Roman"/>
                        </a:rPr>
                        <a:t>Vremenik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Detaljan troškovnik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"/>
                          <a:ea typeface="Times New Roman"/>
                          <a:cs typeface="Times New Roman"/>
                        </a:rPr>
                        <a:t>Način vrednovanja i korištenja rezultata vrednovanja</a:t>
                      </a:r>
                      <a:endParaRPr lang="hr-H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69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Posjet Dravi Internacional-prerada plastike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Calibri"/>
                          <a:ea typeface="Times New Roman"/>
                          <a:cs typeface="Times New Roman"/>
                        </a:rPr>
                        <a:t>- razvijati ekološku svijest učenika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kumimoji="0" lang="hr-H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upoznati postupak prerade PET ambalaže i dobivanje novih proizvoda</a:t>
                      </a:r>
                      <a:endParaRPr lang="hr-HR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M. Alerić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hr-HR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D.Puljić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Terenska nastava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mjesec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700,00 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Izrada plakata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650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Jesen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 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zavičaju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Upoznati osnovna obilježja vremena u jesen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Naučiti uočavati promjene u prirodi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M.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Alerić/S. Kovač/</a:t>
                      </a:r>
                      <a:r>
                        <a:rPr lang="hr-HR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D.Puljić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Zdenka </a:t>
                      </a:r>
                      <a:r>
                        <a:rPr lang="hr-HR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Đurišić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Terenska nastava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jesen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 kn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Izrada plakata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1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Prolje</a:t>
                      </a:r>
                      <a:r>
                        <a:rPr lang="hr-HR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će</a:t>
                      </a:r>
                      <a:r>
                        <a:rPr lang="hr-HR" sz="9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 zavičaju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Upoznati osnovna obilježja vremena u proljeće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Naučiti uočavati promjene u prirodi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M. 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Alerić/S. Kovač/</a:t>
                      </a:r>
                      <a:r>
                        <a:rPr lang="hr-HR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D.Puljić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/Zdenka </a:t>
                      </a:r>
                      <a:r>
                        <a:rPr lang="hr-HR" sz="10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Đurišić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Terenska nastava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proljeće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 kn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Izrada plakata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1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ZOO- “Potraga za basnom”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Upoznati učenike s različitim vrstama životinja 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Uočavati različitosti među životinjskim vrstama</a:t>
                      </a:r>
                      <a:endParaRPr lang="hr-HR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Terenska nastava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jesen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Prijevoz do Osijeke</a:t>
                      </a: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Izrada</a:t>
                      </a:r>
                      <a:r>
                        <a:rPr lang="hr-HR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plakata i pisanje basni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1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“Livada”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Upoznati obilježja biljnih vrsta livade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Naučiti pravilan postupak prešanja biljki</a:t>
                      </a:r>
                      <a:endParaRPr lang="hr-HR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Marina Alerić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Terenska nastava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proljeće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Herbarij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ni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1397</TotalTime>
  <Words>5776</Words>
  <Application>Microsoft Office PowerPoint</Application>
  <PresentationFormat>Prikaz na zaslonu (4:3)</PresentationFormat>
  <Paragraphs>1795</Paragraphs>
  <Slides>36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36</vt:i4>
      </vt:variant>
    </vt:vector>
  </HeadingPairs>
  <TitlesOfParts>
    <vt:vector size="37" baseType="lpstr">
      <vt:lpstr>Izvorni</vt:lpstr>
      <vt:lpstr>ŠKOLSKI  KURIKULUM</vt:lpstr>
      <vt:lpstr>Uvodni dio</vt:lpstr>
      <vt:lpstr>PowerPointova prezentacija</vt:lpstr>
      <vt:lpstr>Razredna nastava: </vt:lpstr>
      <vt:lpstr>Razredna nastava /izborna nastava</vt:lpstr>
      <vt:lpstr>Razredna nastava /dopunska nastava</vt:lpstr>
      <vt:lpstr>Razredna nastava /dodatna nastava</vt:lpstr>
      <vt:lpstr>Razredna nastava /izvannastavne aktivnosti</vt:lpstr>
      <vt:lpstr>Razredna nastava /izvanučionička nastava</vt:lpstr>
      <vt:lpstr>Razredna nastava /izvanučionička nastava</vt:lpstr>
      <vt:lpstr>Razredna nastava / projekti</vt:lpstr>
      <vt:lpstr>Razredna nastava / projekti</vt:lpstr>
      <vt:lpstr>Razredna nastava / ostale aktivnosti</vt:lpstr>
      <vt:lpstr>Predmetna  nastava: </vt:lpstr>
      <vt:lpstr>Predmetna nastava /izborna nastava</vt:lpstr>
      <vt:lpstr>Predmetna nastava /izborna nastava</vt:lpstr>
      <vt:lpstr>Predmetna nastava /dopunska nastava</vt:lpstr>
      <vt:lpstr>Predmetna nastava /dodatna nastava</vt:lpstr>
      <vt:lpstr>Predmetna nastava /dodatna nastava</vt:lpstr>
      <vt:lpstr>Predmetna nastava /izvannastavne aktivnosti</vt:lpstr>
      <vt:lpstr>Predmetna nastava /izvannastavne aktivnosti</vt:lpstr>
      <vt:lpstr>Predmetna nastava /izvannastavne aktivnosti</vt:lpstr>
      <vt:lpstr>Predmetna nastava /  izvanučionička nastava</vt:lpstr>
      <vt:lpstr>Predmetna nastava /  izvanučionička nastava</vt:lpstr>
      <vt:lpstr>Predmetna nastava / projekti</vt:lpstr>
      <vt:lpstr>Predmetna nastava / projekti</vt:lpstr>
      <vt:lpstr>Predmetna nastava / projekti</vt:lpstr>
      <vt:lpstr>Predmetna nastava / projekti</vt:lpstr>
      <vt:lpstr>Predmetna nastava / ostale aktivnosti</vt:lpstr>
      <vt:lpstr>KURIKULUM UČENIČKE ZADRUGE “EKO-ERNEST”</vt:lpstr>
      <vt:lpstr>Međupredmetne teme</vt:lpstr>
      <vt:lpstr>Međupredmetne teme</vt:lpstr>
      <vt:lpstr>Međupredmetne teme</vt:lpstr>
      <vt:lpstr>Ekskurzija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Ana</dc:creator>
  <cp:lastModifiedBy>pedagog</cp:lastModifiedBy>
  <cp:revision>255</cp:revision>
  <dcterms:created xsi:type="dcterms:W3CDTF">2011-09-12T17:41:02Z</dcterms:created>
  <dcterms:modified xsi:type="dcterms:W3CDTF">2013-09-18T07:27:13Z</dcterms:modified>
</cp:coreProperties>
</file>